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62" r:id="rId1"/>
  </p:sldMasterIdLst>
  <p:notesMasterIdLst>
    <p:notesMasterId r:id="rId22"/>
  </p:notesMasterIdLst>
  <p:sldIdLst>
    <p:sldId id="1512" r:id="rId2"/>
    <p:sldId id="1514" r:id="rId3"/>
    <p:sldId id="1508" r:id="rId4"/>
    <p:sldId id="275" r:id="rId5"/>
    <p:sldId id="276" r:id="rId6"/>
    <p:sldId id="277" r:id="rId7"/>
    <p:sldId id="278" r:id="rId8"/>
    <p:sldId id="1515" r:id="rId9"/>
    <p:sldId id="1516" r:id="rId10"/>
    <p:sldId id="1517" r:id="rId11"/>
    <p:sldId id="1518" r:id="rId12"/>
    <p:sldId id="1520" r:id="rId13"/>
    <p:sldId id="1519" r:id="rId14"/>
    <p:sldId id="1499" r:id="rId15"/>
    <p:sldId id="1500" r:id="rId16"/>
    <p:sldId id="1501" r:id="rId17"/>
    <p:sldId id="1521" r:id="rId18"/>
    <p:sldId id="1522" r:id="rId19"/>
    <p:sldId id="1504" r:id="rId20"/>
    <p:sldId id="26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34539"/>
    <a:srgbClr val="E60606"/>
    <a:srgbClr val="E18E49"/>
    <a:srgbClr val="378898"/>
    <a:srgbClr val="76CCD9"/>
    <a:srgbClr val="8D23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367"/>
    <p:restoredTop sz="96327"/>
  </p:normalViewPr>
  <p:slideViewPr>
    <p:cSldViewPr snapToGrid="0" snapToObjects="1">
      <p:cViewPr>
        <p:scale>
          <a:sx n="92" d="100"/>
          <a:sy n="92" d="100"/>
        </p:scale>
        <p:origin x="2624" y="10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9" d="100"/>
        <a:sy n="7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svg"/><Relationship Id="rId1" Type="http://schemas.openxmlformats.org/officeDocument/2006/relationships/image" Target="../media/image22.png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svg"/><Relationship Id="rId1" Type="http://schemas.openxmlformats.org/officeDocument/2006/relationships/image" Target="../media/image22.png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F16746D-EC03-4947-A586-EB52456FA9BB}" type="doc">
      <dgm:prSet loTypeId="urn:microsoft.com/office/officeart/2016/7/layout/VerticalHollowAction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019279D-C1E7-42E3-BBFA-91A069050BD5}">
      <dgm:prSet/>
      <dgm:spPr>
        <a:ln>
          <a:noFill/>
        </a:ln>
      </dgm:spPr>
      <dgm:t>
        <a:bodyPr/>
        <a:lstStyle/>
        <a:p>
          <a:r>
            <a:rPr lang="en-US" b="1" dirty="0">
              <a:solidFill>
                <a:schemeClr val="tx1"/>
              </a:solidFill>
            </a:rPr>
            <a:t>Goal #1</a:t>
          </a:r>
        </a:p>
      </dgm:t>
    </dgm:pt>
    <dgm:pt modelId="{EEC098A8-FD20-498D-85ED-49BD0FF81FD5}" type="parTrans" cxnId="{FE217F80-D539-4C0B-BA5C-2112EB56F6CB}">
      <dgm:prSet/>
      <dgm:spPr/>
      <dgm:t>
        <a:bodyPr/>
        <a:lstStyle/>
        <a:p>
          <a:endParaRPr lang="en-US"/>
        </a:p>
      </dgm:t>
    </dgm:pt>
    <dgm:pt modelId="{018984BE-52C3-4F17-909B-782037A2496E}" type="sibTrans" cxnId="{FE217F80-D539-4C0B-BA5C-2112EB56F6CB}">
      <dgm:prSet/>
      <dgm:spPr/>
      <dgm:t>
        <a:bodyPr/>
        <a:lstStyle/>
        <a:p>
          <a:endParaRPr lang="en-US"/>
        </a:p>
      </dgm:t>
    </dgm:pt>
    <dgm:pt modelId="{871F6246-E6DA-4FFC-B9C9-40F400EB6CBD}">
      <dgm:prSet/>
      <dgm:spPr>
        <a:solidFill>
          <a:schemeClr val="accent1">
            <a:lumMod val="20000"/>
            <a:lumOff val="80000"/>
          </a:schemeClr>
        </a:solidFill>
        <a:ln>
          <a:noFill/>
        </a:ln>
      </dgm:spPr>
      <dgm:t>
        <a:bodyPr lIns="182880"/>
        <a:lstStyle/>
        <a:p>
          <a:pPr>
            <a:buFont typeface="Arial" panose="020B0604020202020204" pitchFamily="34" charset="0"/>
            <a:buNone/>
          </a:pPr>
          <a:r>
            <a:rPr lang="en-US" dirty="0">
              <a:solidFill>
                <a:schemeClr val="tx1"/>
              </a:solidFill>
            </a:rPr>
            <a:t>Start with active verb… </a:t>
          </a:r>
        </a:p>
      </dgm:t>
    </dgm:pt>
    <dgm:pt modelId="{07ABE425-32F4-4E37-BE17-7964576491F9}" type="parTrans" cxnId="{0E3DC4E0-13B8-45E5-865A-BC471E61B4FF}">
      <dgm:prSet/>
      <dgm:spPr/>
      <dgm:t>
        <a:bodyPr/>
        <a:lstStyle/>
        <a:p>
          <a:endParaRPr lang="en-US"/>
        </a:p>
      </dgm:t>
    </dgm:pt>
    <dgm:pt modelId="{AC0AE742-620A-4829-B7F5-11192332195A}" type="sibTrans" cxnId="{0E3DC4E0-13B8-45E5-865A-BC471E61B4FF}">
      <dgm:prSet/>
      <dgm:spPr/>
      <dgm:t>
        <a:bodyPr/>
        <a:lstStyle/>
        <a:p>
          <a:endParaRPr lang="en-US"/>
        </a:p>
      </dgm:t>
    </dgm:pt>
    <dgm:pt modelId="{A0E0C90A-A699-4A76-AE57-421A39DDD4A7}">
      <dgm:prSet/>
      <dgm:spPr>
        <a:ln>
          <a:noFill/>
        </a:ln>
      </dgm:spPr>
      <dgm:t>
        <a:bodyPr/>
        <a:lstStyle/>
        <a:p>
          <a:r>
            <a:rPr lang="en-US" b="1" dirty="0">
              <a:solidFill>
                <a:schemeClr val="tx1"/>
              </a:solidFill>
            </a:rPr>
            <a:t>Goal #2</a:t>
          </a:r>
        </a:p>
      </dgm:t>
    </dgm:pt>
    <dgm:pt modelId="{8D07EBF1-CF01-4573-8FDE-D5EDE25B4C50}" type="parTrans" cxnId="{A724A66D-73FF-4398-B0DF-04692B4FE7BF}">
      <dgm:prSet/>
      <dgm:spPr/>
      <dgm:t>
        <a:bodyPr/>
        <a:lstStyle/>
        <a:p>
          <a:endParaRPr lang="en-US"/>
        </a:p>
      </dgm:t>
    </dgm:pt>
    <dgm:pt modelId="{35484332-D4B8-4643-91EE-F09EA1B1A6C2}" type="sibTrans" cxnId="{A724A66D-73FF-4398-B0DF-04692B4FE7BF}">
      <dgm:prSet/>
      <dgm:spPr/>
      <dgm:t>
        <a:bodyPr/>
        <a:lstStyle/>
        <a:p>
          <a:endParaRPr lang="en-US"/>
        </a:p>
      </dgm:t>
    </dgm:pt>
    <dgm:pt modelId="{858F99D2-9215-4453-BCBA-17B49CC3626F}">
      <dgm:prSet/>
      <dgm:spPr>
        <a:solidFill>
          <a:schemeClr val="accent1">
            <a:lumMod val="40000"/>
            <a:lumOff val="60000"/>
          </a:schemeClr>
        </a:solidFill>
        <a:ln>
          <a:noFill/>
        </a:ln>
      </dgm:spPr>
      <dgm:t>
        <a:bodyPr lIns="182880"/>
        <a:lstStyle/>
        <a:p>
          <a:r>
            <a:rPr lang="en-US" dirty="0">
              <a:solidFill>
                <a:schemeClr val="tx1"/>
              </a:solidFill>
            </a:rPr>
            <a:t>Start with active verb…</a:t>
          </a:r>
        </a:p>
      </dgm:t>
    </dgm:pt>
    <dgm:pt modelId="{C165008F-3D07-463E-8E45-C365F950BB96}" type="parTrans" cxnId="{D056990F-9299-4B95-A386-9FFE33C75B73}">
      <dgm:prSet/>
      <dgm:spPr/>
      <dgm:t>
        <a:bodyPr/>
        <a:lstStyle/>
        <a:p>
          <a:endParaRPr lang="en-US"/>
        </a:p>
      </dgm:t>
    </dgm:pt>
    <dgm:pt modelId="{B3EC12D4-A78A-4811-853E-E1E38F143762}" type="sibTrans" cxnId="{D056990F-9299-4B95-A386-9FFE33C75B73}">
      <dgm:prSet/>
      <dgm:spPr/>
      <dgm:t>
        <a:bodyPr/>
        <a:lstStyle/>
        <a:p>
          <a:endParaRPr lang="en-US"/>
        </a:p>
      </dgm:t>
    </dgm:pt>
    <dgm:pt modelId="{FC1E10F0-D33F-4094-891E-D4C4B9A28076}">
      <dgm:prSet/>
      <dgm:spPr>
        <a:ln>
          <a:noFill/>
        </a:ln>
      </dgm:spPr>
      <dgm:t>
        <a:bodyPr/>
        <a:lstStyle/>
        <a:p>
          <a:r>
            <a:rPr lang="en-US" b="1" dirty="0">
              <a:solidFill>
                <a:schemeClr val="tx1"/>
              </a:solidFill>
            </a:rPr>
            <a:t>Goal #3</a:t>
          </a:r>
        </a:p>
      </dgm:t>
    </dgm:pt>
    <dgm:pt modelId="{4AFCAE03-C9DE-44C5-B47F-2EA961B2C4C5}" type="parTrans" cxnId="{9D82F171-9DF7-47D1-9B50-4034AA788E71}">
      <dgm:prSet/>
      <dgm:spPr/>
      <dgm:t>
        <a:bodyPr/>
        <a:lstStyle/>
        <a:p>
          <a:endParaRPr lang="en-US"/>
        </a:p>
      </dgm:t>
    </dgm:pt>
    <dgm:pt modelId="{623C5B9B-E37C-4460-B634-8A0605F3E53B}" type="sibTrans" cxnId="{9D82F171-9DF7-47D1-9B50-4034AA788E71}">
      <dgm:prSet/>
      <dgm:spPr/>
      <dgm:t>
        <a:bodyPr/>
        <a:lstStyle/>
        <a:p>
          <a:endParaRPr lang="en-US"/>
        </a:p>
      </dgm:t>
    </dgm:pt>
    <dgm:pt modelId="{4214C568-1A02-4C46-9DE7-5E8F1E780F73}">
      <dgm:prSet/>
      <dgm:spPr>
        <a:solidFill>
          <a:schemeClr val="accent1">
            <a:lumMod val="60000"/>
            <a:lumOff val="40000"/>
          </a:schemeClr>
        </a:solidFill>
        <a:ln>
          <a:noFill/>
        </a:ln>
      </dgm:spPr>
      <dgm:t>
        <a:bodyPr lIns="182880"/>
        <a:lstStyle/>
        <a:p>
          <a:r>
            <a:rPr lang="en-US" b="0" dirty="0">
              <a:solidFill>
                <a:schemeClr val="tx1"/>
              </a:solidFill>
            </a:rPr>
            <a:t>Reduce</a:t>
          </a:r>
          <a:r>
            <a:rPr lang="en-US" dirty="0">
              <a:solidFill>
                <a:schemeClr val="tx1"/>
              </a:solidFill>
            </a:rPr>
            <a:t> the percentage of employee attrition among top performers by as much as 25% in the next 12 to 18 months.</a:t>
          </a:r>
        </a:p>
      </dgm:t>
    </dgm:pt>
    <dgm:pt modelId="{92DD6175-CA56-44D3-B9FD-98AF54591B60}" type="parTrans" cxnId="{AF81AFA5-8B83-4D7B-9CE4-5AA105F44FF1}">
      <dgm:prSet/>
      <dgm:spPr/>
      <dgm:t>
        <a:bodyPr/>
        <a:lstStyle/>
        <a:p>
          <a:endParaRPr lang="en-US"/>
        </a:p>
      </dgm:t>
    </dgm:pt>
    <dgm:pt modelId="{6B4EA9FF-02A0-4787-865D-2A9F75345F63}" type="sibTrans" cxnId="{AF81AFA5-8B83-4D7B-9CE4-5AA105F44FF1}">
      <dgm:prSet/>
      <dgm:spPr/>
      <dgm:t>
        <a:bodyPr/>
        <a:lstStyle/>
        <a:p>
          <a:endParaRPr lang="en-US"/>
        </a:p>
      </dgm:t>
    </dgm:pt>
    <dgm:pt modelId="{75B676F0-2D46-1149-8E1F-6DD4B7EA15BC}" type="pres">
      <dgm:prSet presAssocID="{3F16746D-EC03-4947-A586-EB52456FA9BB}" presName="Name0" presStyleCnt="0">
        <dgm:presLayoutVars>
          <dgm:dir/>
          <dgm:animLvl val="lvl"/>
          <dgm:resizeHandles val="exact"/>
        </dgm:presLayoutVars>
      </dgm:prSet>
      <dgm:spPr/>
    </dgm:pt>
    <dgm:pt modelId="{B6865EE0-FED6-0D43-A8E1-A76433063798}" type="pres">
      <dgm:prSet presAssocID="{A019279D-C1E7-42E3-BBFA-91A069050BD5}" presName="linNode" presStyleCnt="0"/>
      <dgm:spPr/>
    </dgm:pt>
    <dgm:pt modelId="{3F471198-81DF-D543-B79C-83EA0A7048A6}" type="pres">
      <dgm:prSet presAssocID="{A019279D-C1E7-42E3-BBFA-91A069050BD5}" presName="parentText" presStyleLbl="solidFgAcc1" presStyleIdx="0" presStyleCnt="3" custScaleX="142265">
        <dgm:presLayoutVars>
          <dgm:chMax val="1"/>
          <dgm:bulletEnabled/>
        </dgm:presLayoutVars>
      </dgm:prSet>
      <dgm:spPr/>
    </dgm:pt>
    <dgm:pt modelId="{C185B3B0-F59B-9347-A463-396C0252ECD4}" type="pres">
      <dgm:prSet presAssocID="{A019279D-C1E7-42E3-BBFA-91A069050BD5}" presName="descendantText" presStyleLbl="alignNode1" presStyleIdx="0" presStyleCnt="3" custScaleX="96185" custLinFactNeighborX="11368" custLinFactNeighborY="-686">
        <dgm:presLayoutVars>
          <dgm:bulletEnabled/>
        </dgm:presLayoutVars>
      </dgm:prSet>
      <dgm:spPr/>
    </dgm:pt>
    <dgm:pt modelId="{80327122-3136-5947-A2D0-890F12930A48}" type="pres">
      <dgm:prSet presAssocID="{018984BE-52C3-4F17-909B-782037A2496E}" presName="sp" presStyleCnt="0"/>
      <dgm:spPr/>
    </dgm:pt>
    <dgm:pt modelId="{1D48E3F8-EF5E-E841-95DA-B8448CCA6F57}" type="pres">
      <dgm:prSet presAssocID="{A0E0C90A-A699-4A76-AE57-421A39DDD4A7}" presName="linNode" presStyleCnt="0"/>
      <dgm:spPr/>
    </dgm:pt>
    <dgm:pt modelId="{0C2A5EB9-828C-1C48-B3D1-F0658541B72F}" type="pres">
      <dgm:prSet presAssocID="{A0E0C90A-A699-4A76-AE57-421A39DDD4A7}" presName="parentText" presStyleLbl="solidFgAcc1" presStyleIdx="1" presStyleCnt="3" custScaleX="148612">
        <dgm:presLayoutVars>
          <dgm:chMax val="1"/>
          <dgm:bulletEnabled/>
        </dgm:presLayoutVars>
      </dgm:prSet>
      <dgm:spPr/>
    </dgm:pt>
    <dgm:pt modelId="{6F740508-0DCA-7743-A8BD-64FC38BEF013}" type="pres">
      <dgm:prSet presAssocID="{A0E0C90A-A699-4A76-AE57-421A39DDD4A7}" presName="descendantText" presStyleLbl="alignNode1" presStyleIdx="1" presStyleCnt="3">
        <dgm:presLayoutVars>
          <dgm:bulletEnabled/>
        </dgm:presLayoutVars>
      </dgm:prSet>
      <dgm:spPr/>
    </dgm:pt>
    <dgm:pt modelId="{CBC4212F-A17A-A647-BBDE-A6B512E762A6}" type="pres">
      <dgm:prSet presAssocID="{35484332-D4B8-4643-91EE-F09EA1B1A6C2}" presName="sp" presStyleCnt="0"/>
      <dgm:spPr/>
    </dgm:pt>
    <dgm:pt modelId="{D3BB345B-C3E2-8A48-A417-933F4E77C0CC}" type="pres">
      <dgm:prSet presAssocID="{FC1E10F0-D33F-4094-891E-D4C4B9A28076}" presName="linNode" presStyleCnt="0"/>
      <dgm:spPr/>
    </dgm:pt>
    <dgm:pt modelId="{F4FA729C-F528-A549-98F6-04367E0B70A9}" type="pres">
      <dgm:prSet presAssocID="{FC1E10F0-D33F-4094-891E-D4C4B9A28076}" presName="parentText" presStyleLbl="solidFgAcc1" presStyleIdx="2" presStyleCnt="3" custScaleX="148612">
        <dgm:presLayoutVars>
          <dgm:chMax val="1"/>
          <dgm:bulletEnabled/>
        </dgm:presLayoutVars>
      </dgm:prSet>
      <dgm:spPr/>
    </dgm:pt>
    <dgm:pt modelId="{7B4C8CE8-A1A9-9849-8B26-03093BB86D5D}" type="pres">
      <dgm:prSet presAssocID="{FC1E10F0-D33F-4094-891E-D4C4B9A28076}" presName="descendantText" presStyleLbl="alignNode1" presStyleIdx="2" presStyleCnt="3">
        <dgm:presLayoutVars>
          <dgm:bulletEnabled/>
        </dgm:presLayoutVars>
      </dgm:prSet>
      <dgm:spPr/>
    </dgm:pt>
  </dgm:ptLst>
  <dgm:cxnLst>
    <dgm:cxn modelId="{D056990F-9299-4B95-A386-9FFE33C75B73}" srcId="{A0E0C90A-A699-4A76-AE57-421A39DDD4A7}" destId="{858F99D2-9215-4453-BCBA-17B49CC3626F}" srcOrd="0" destOrd="0" parTransId="{C165008F-3D07-463E-8E45-C365F950BB96}" sibTransId="{B3EC12D4-A78A-4811-853E-E1E38F143762}"/>
    <dgm:cxn modelId="{DD15C819-36F6-9641-997F-D59D26DEACB8}" type="presOf" srcId="{4214C568-1A02-4C46-9DE7-5E8F1E780F73}" destId="{7B4C8CE8-A1A9-9849-8B26-03093BB86D5D}" srcOrd="0" destOrd="0" presId="urn:microsoft.com/office/officeart/2016/7/layout/VerticalHollowActionList"/>
    <dgm:cxn modelId="{DF7BF726-B102-D54C-8A23-6358C01F82DA}" type="presOf" srcId="{FC1E10F0-D33F-4094-891E-D4C4B9A28076}" destId="{F4FA729C-F528-A549-98F6-04367E0B70A9}" srcOrd="0" destOrd="0" presId="urn:microsoft.com/office/officeart/2016/7/layout/VerticalHollowActionList"/>
    <dgm:cxn modelId="{F23ADC40-ABC4-DF40-BCA4-207FC8EE6317}" type="presOf" srcId="{A0E0C90A-A699-4A76-AE57-421A39DDD4A7}" destId="{0C2A5EB9-828C-1C48-B3D1-F0658541B72F}" srcOrd="0" destOrd="0" presId="urn:microsoft.com/office/officeart/2016/7/layout/VerticalHollowActionList"/>
    <dgm:cxn modelId="{A724A66D-73FF-4398-B0DF-04692B4FE7BF}" srcId="{3F16746D-EC03-4947-A586-EB52456FA9BB}" destId="{A0E0C90A-A699-4A76-AE57-421A39DDD4A7}" srcOrd="1" destOrd="0" parTransId="{8D07EBF1-CF01-4573-8FDE-D5EDE25B4C50}" sibTransId="{35484332-D4B8-4643-91EE-F09EA1B1A6C2}"/>
    <dgm:cxn modelId="{9D82F171-9DF7-47D1-9B50-4034AA788E71}" srcId="{3F16746D-EC03-4947-A586-EB52456FA9BB}" destId="{FC1E10F0-D33F-4094-891E-D4C4B9A28076}" srcOrd="2" destOrd="0" parTransId="{4AFCAE03-C9DE-44C5-B47F-2EA961B2C4C5}" sibTransId="{623C5B9B-E37C-4460-B634-8A0605F3E53B}"/>
    <dgm:cxn modelId="{FE217F80-D539-4C0B-BA5C-2112EB56F6CB}" srcId="{3F16746D-EC03-4947-A586-EB52456FA9BB}" destId="{A019279D-C1E7-42E3-BBFA-91A069050BD5}" srcOrd="0" destOrd="0" parTransId="{EEC098A8-FD20-498D-85ED-49BD0FF81FD5}" sibTransId="{018984BE-52C3-4F17-909B-782037A2496E}"/>
    <dgm:cxn modelId="{D5EF0D8F-B17F-3C49-8053-DF3ADBC0CE56}" type="presOf" srcId="{871F6246-E6DA-4FFC-B9C9-40F400EB6CBD}" destId="{C185B3B0-F59B-9347-A463-396C0252ECD4}" srcOrd="0" destOrd="0" presId="urn:microsoft.com/office/officeart/2016/7/layout/VerticalHollowActionList"/>
    <dgm:cxn modelId="{5DC6369F-6AC0-0E44-BFCB-73CB9EB6DA07}" type="presOf" srcId="{3F16746D-EC03-4947-A586-EB52456FA9BB}" destId="{75B676F0-2D46-1149-8E1F-6DD4B7EA15BC}" srcOrd="0" destOrd="0" presId="urn:microsoft.com/office/officeart/2016/7/layout/VerticalHollowActionList"/>
    <dgm:cxn modelId="{0BFE45A4-8AD3-384B-BEAD-3C80039C5B9B}" type="presOf" srcId="{858F99D2-9215-4453-BCBA-17B49CC3626F}" destId="{6F740508-0DCA-7743-A8BD-64FC38BEF013}" srcOrd="0" destOrd="0" presId="urn:microsoft.com/office/officeart/2016/7/layout/VerticalHollowActionList"/>
    <dgm:cxn modelId="{AF81AFA5-8B83-4D7B-9CE4-5AA105F44FF1}" srcId="{FC1E10F0-D33F-4094-891E-D4C4B9A28076}" destId="{4214C568-1A02-4C46-9DE7-5E8F1E780F73}" srcOrd="0" destOrd="0" parTransId="{92DD6175-CA56-44D3-B9FD-98AF54591B60}" sibTransId="{6B4EA9FF-02A0-4787-865D-2A9F75345F63}"/>
    <dgm:cxn modelId="{B8655FCE-1181-594C-99BF-7E6909F93310}" type="presOf" srcId="{A019279D-C1E7-42E3-BBFA-91A069050BD5}" destId="{3F471198-81DF-D543-B79C-83EA0A7048A6}" srcOrd="0" destOrd="0" presId="urn:microsoft.com/office/officeart/2016/7/layout/VerticalHollowActionList"/>
    <dgm:cxn modelId="{0E3DC4E0-13B8-45E5-865A-BC471E61B4FF}" srcId="{A019279D-C1E7-42E3-BBFA-91A069050BD5}" destId="{871F6246-E6DA-4FFC-B9C9-40F400EB6CBD}" srcOrd="0" destOrd="0" parTransId="{07ABE425-32F4-4E37-BE17-7964576491F9}" sibTransId="{AC0AE742-620A-4829-B7F5-11192332195A}"/>
    <dgm:cxn modelId="{16772BE7-7F73-5740-BC55-F3C768C76A49}" type="presParOf" srcId="{75B676F0-2D46-1149-8E1F-6DD4B7EA15BC}" destId="{B6865EE0-FED6-0D43-A8E1-A76433063798}" srcOrd="0" destOrd="0" presId="urn:microsoft.com/office/officeart/2016/7/layout/VerticalHollowActionList"/>
    <dgm:cxn modelId="{A16F447A-33CD-AA4D-B8A9-E8A4379B856C}" type="presParOf" srcId="{B6865EE0-FED6-0D43-A8E1-A76433063798}" destId="{3F471198-81DF-D543-B79C-83EA0A7048A6}" srcOrd="0" destOrd="0" presId="urn:microsoft.com/office/officeart/2016/7/layout/VerticalHollowActionList"/>
    <dgm:cxn modelId="{FAF454B2-CB35-8440-9D5D-31F349E9A8F2}" type="presParOf" srcId="{B6865EE0-FED6-0D43-A8E1-A76433063798}" destId="{C185B3B0-F59B-9347-A463-396C0252ECD4}" srcOrd="1" destOrd="0" presId="urn:microsoft.com/office/officeart/2016/7/layout/VerticalHollowActionList"/>
    <dgm:cxn modelId="{06688B32-0EEA-BC46-BB8F-B4CD33669224}" type="presParOf" srcId="{75B676F0-2D46-1149-8E1F-6DD4B7EA15BC}" destId="{80327122-3136-5947-A2D0-890F12930A48}" srcOrd="1" destOrd="0" presId="urn:microsoft.com/office/officeart/2016/7/layout/VerticalHollowActionList"/>
    <dgm:cxn modelId="{ABE015E2-48FC-E44C-AB83-0ECB46E429E8}" type="presParOf" srcId="{75B676F0-2D46-1149-8E1F-6DD4B7EA15BC}" destId="{1D48E3F8-EF5E-E841-95DA-B8448CCA6F57}" srcOrd="2" destOrd="0" presId="urn:microsoft.com/office/officeart/2016/7/layout/VerticalHollowActionList"/>
    <dgm:cxn modelId="{D0A49B2A-0C9C-6640-9767-1987DFDBF81E}" type="presParOf" srcId="{1D48E3F8-EF5E-E841-95DA-B8448CCA6F57}" destId="{0C2A5EB9-828C-1C48-B3D1-F0658541B72F}" srcOrd="0" destOrd="0" presId="urn:microsoft.com/office/officeart/2016/7/layout/VerticalHollowActionList"/>
    <dgm:cxn modelId="{CA7EDC50-96FD-A640-9B84-CFBDD31D9938}" type="presParOf" srcId="{1D48E3F8-EF5E-E841-95DA-B8448CCA6F57}" destId="{6F740508-0DCA-7743-A8BD-64FC38BEF013}" srcOrd="1" destOrd="0" presId="urn:microsoft.com/office/officeart/2016/7/layout/VerticalHollowActionList"/>
    <dgm:cxn modelId="{DF22B281-F81B-D446-9641-5FA8CF346B03}" type="presParOf" srcId="{75B676F0-2D46-1149-8E1F-6DD4B7EA15BC}" destId="{CBC4212F-A17A-A647-BBDE-A6B512E762A6}" srcOrd="3" destOrd="0" presId="urn:microsoft.com/office/officeart/2016/7/layout/VerticalHollowActionList"/>
    <dgm:cxn modelId="{EEFC0FB7-FF08-3E47-B2D1-A01A60885E68}" type="presParOf" srcId="{75B676F0-2D46-1149-8E1F-6DD4B7EA15BC}" destId="{D3BB345B-C3E2-8A48-A417-933F4E77C0CC}" srcOrd="4" destOrd="0" presId="urn:microsoft.com/office/officeart/2016/7/layout/VerticalHollowActionList"/>
    <dgm:cxn modelId="{91993E22-0205-8C4A-833F-43AB6AD6F12A}" type="presParOf" srcId="{D3BB345B-C3E2-8A48-A417-933F4E77C0CC}" destId="{F4FA729C-F528-A549-98F6-04367E0B70A9}" srcOrd="0" destOrd="0" presId="urn:microsoft.com/office/officeart/2016/7/layout/VerticalHollowActionList"/>
    <dgm:cxn modelId="{790B8843-9C70-DE44-B67D-5215B1777CC2}" type="presParOf" srcId="{D3BB345B-C3E2-8A48-A417-933F4E77C0CC}" destId="{7B4C8CE8-A1A9-9849-8B26-03093BB86D5D}" srcOrd="1" destOrd="0" presId="urn:microsoft.com/office/officeart/2016/7/layout/VerticalHollowAction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F16746D-EC03-4947-A586-EB52456FA9BB}" type="doc">
      <dgm:prSet loTypeId="urn:microsoft.com/office/officeart/2016/7/layout/VerticalHollowAction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019279D-C1E7-42E3-BBFA-91A069050BD5}">
      <dgm:prSet custT="1"/>
      <dgm:spPr>
        <a:ln>
          <a:noFill/>
        </a:ln>
      </dgm:spPr>
      <dgm:t>
        <a:bodyPr/>
        <a:lstStyle/>
        <a:p>
          <a:r>
            <a:rPr lang="en-US" sz="2100" b="1" dirty="0">
              <a:solidFill>
                <a:schemeClr val="tx1"/>
              </a:solidFill>
            </a:rPr>
            <a:t>Impact #1</a:t>
          </a:r>
        </a:p>
      </dgm:t>
    </dgm:pt>
    <dgm:pt modelId="{EEC098A8-FD20-498D-85ED-49BD0FF81FD5}" type="parTrans" cxnId="{FE217F80-D539-4C0B-BA5C-2112EB56F6CB}">
      <dgm:prSet/>
      <dgm:spPr/>
      <dgm:t>
        <a:bodyPr/>
        <a:lstStyle/>
        <a:p>
          <a:endParaRPr lang="en-US"/>
        </a:p>
      </dgm:t>
    </dgm:pt>
    <dgm:pt modelId="{018984BE-52C3-4F17-909B-782037A2496E}" type="sibTrans" cxnId="{FE217F80-D539-4C0B-BA5C-2112EB56F6CB}">
      <dgm:prSet/>
      <dgm:spPr/>
      <dgm:t>
        <a:bodyPr/>
        <a:lstStyle/>
        <a:p>
          <a:endParaRPr lang="en-US"/>
        </a:p>
      </dgm:t>
    </dgm:pt>
    <dgm:pt modelId="{871F6246-E6DA-4FFC-B9C9-40F400EB6CBD}">
      <dgm:prSet custT="1"/>
      <dgm:spPr>
        <a:solidFill>
          <a:schemeClr val="accent1">
            <a:lumMod val="20000"/>
            <a:lumOff val="80000"/>
          </a:schemeClr>
        </a:solidFill>
        <a:ln>
          <a:noFill/>
        </a:ln>
      </dgm:spPr>
      <dgm:t>
        <a:bodyPr lIns="182880"/>
        <a:lstStyle/>
        <a:p>
          <a:pPr>
            <a:buFont typeface="Arial" panose="020B0604020202020204" pitchFamily="34" charset="0"/>
            <a:buNone/>
          </a:pPr>
          <a:r>
            <a:rPr lang="en-US" sz="1700" dirty="0">
              <a:solidFill>
                <a:schemeClr val="tx1"/>
              </a:solidFill>
            </a:rPr>
            <a:t>An additional benefit your prospect can expect to see… </a:t>
          </a:r>
        </a:p>
      </dgm:t>
    </dgm:pt>
    <dgm:pt modelId="{07ABE425-32F4-4E37-BE17-7964576491F9}" type="parTrans" cxnId="{0E3DC4E0-13B8-45E5-865A-BC471E61B4FF}">
      <dgm:prSet/>
      <dgm:spPr/>
      <dgm:t>
        <a:bodyPr/>
        <a:lstStyle/>
        <a:p>
          <a:endParaRPr lang="en-US"/>
        </a:p>
      </dgm:t>
    </dgm:pt>
    <dgm:pt modelId="{AC0AE742-620A-4829-B7F5-11192332195A}" type="sibTrans" cxnId="{0E3DC4E0-13B8-45E5-865A-BC471E61B4FF}">
      <dgm:prSet/>
      <dgm:spPr/>
      <dgm:t>
        <a:bodyPr/>
        <a:lstStyle/>
        <a:p>
          <a:endParaRPr lang="en-US"/>
        </a:p>
      </dgm:t>
    </dgm:pt>
    <dgm:pt modelId="{A0E0C90A-A699-4A76-AE57-421A39DDD4A7}">
      <dgm:prSet custT="1"/>
      <dgm:spPr>
        <a:ln>
          <a:noFill/>
        </a:ln>
      </dgm:spPr>
      <dgm:t>
        <a:bodyPr/>
        <a:lstStyle/>
        <a:p>
          <a:r>
            <a:rPr lang="en-US" sz="2100" b="1" dirty="0">
              <a:solidFill>
                <a:schemeClr val="tx1"/>
              </a:solidFill>
            </a:rPr>
            <a:t>Impact #2</a:t>
          </a:r>
        </a:p>
      </dgm:t>
    </dgm:pt>
    <dgm:pt modelId="{8D07EBF1-CF01-4573-8FDE-D5EDE25B4C50}" type="parTrans" cxnId="{A724A66D-73FF-4398-B0DF-04692B4FE7BF}">
      <dgm:prSet/>
      <dgm:spPr/>
      <dgm:t>
        <a:bodyPr/>
        <a:lstStyle/>
        <a:p>
          <a:endParaRPr lang="en-US"/>
        </a:p>
      </dgm:t>
    </dgm:pt>
    <dgm:pt modelId="{35484332-D4B8-4643-91EE-F09EA1B1A6C2}" type="sibTrans" cxnId="{A724A66D-73FF-4398-B0DF-04692B4FE7BF}">
      <dgm:prSet/>
      <dgm:spPr/>
      <dgm:t>
        <a:bodyPr/>
        <a:lstStyle/>
        <a:p>
          <a:endParaRPr lang="en-US"/>
        </a:p>
      </dgm:t>
    </dgm:pt>
    <dgm:pt modelId="{858F99D2-9215-4453-BCBA-17B49CC3626F}">
      <dgm:prSet custT="1"/>
      <dgm:spPr>
        <a:solidFill>
          <a:schemeClr val="accent1">
            <a:lumMod val="40000"/>
            <a:lumOff val="60000"/>
          </a:schemeClr>
        </a:solidFill>
        <a:ln>
          <a:noFill/>
        </a:ln>
      </dgm:spPr>
      <dgm:t>
        <a:bodyPr lIns="182880"/>
        <a:lstStyle/>
        <a:p>
          <a:r>
            <a:rPr lang="en-US" sz="1700" dirty="0">
              <a:solidFill>
                <a:schemeClr val="tx1"/>
              </a:solidFill>
            </a:rPr>
            <a:t>An additional benefit your prospect can expect to see… </a:t>
          </a:r>
        </a:p>
      </dgm:t>
    </dgm:pt>
    <dgm:pt modelId="{C165008F-3D07-463E-8E45-C365F950BB96}" type="parTrans" cxnId="{D056990F-9299-4B95-A386-9FFE33C75B73}">
      <dgm:prSet/>
      <dgm:spPr/>
      <dgm:t>
        <a:bodyPr/>
        <a:lstStyle/>
        <a:p>
          <a:endParaRPr lang="en-US"/>
        </a:p>
      </dgm:t>
    </dgm:pt>
    <dgm:pt modelId="{B3EC12D4-A78A-4811-853E-E1E38F143762}" type="sibTrans" cxnId="{D056990F-9299-4B95-A386-9FFE33C75B73}">
      <dgm:prSet/>
      <dgm:spPr/>
      <dgm:t>
        <a:bodyPr/>
        <a:lstStyle/>
        <a:p>
          <a:endParaRPr lang="en-US"/>
        </a:p>
      </dgm:t>
    </dgm:pt>
    <dgm:pt modelId="{FC1E10F0-D33F-4094-891E-D4C4B9A28076}">
      <dgm:prSet custT="1"/>
      <dgm:spPr>
        <a:ln>
          <a:noFill/>
        </a:ln>
      </dgm:spPr>
      <dgm:t>
        <a:bodyPr/>
        <a:lstStyle/>
        <a:p>
          <a:r>
            <a:rPr lang="en-US" sz="2100" b="1" dirty="0">
              <a:solidFill>
                <a:schemeClr val="tx1"/>
              </a:solidFill>
            </a:rPr>
            <a:t>Impact #3</a:t>
          </a:r>
        </a:p>
      </dgm:t>
    </dgm:pt>
    <dgm:pt modelId="{4AFCAE03-C9DE-44C5-B47F-2EA961B2C4C5}" type="parTrans" cxnId="{9D82F171-9DF7-47D1-9B50-4034AA788E71}">
      <dgm:prSet/>
      <dgm:spPr/>
      <dgm:t>
        <a:bodyPr/>
        <a:lstStyle/>
        <a:p>
          <a:endParaRPr lang="en-US"/>
        </a:p>
      </dgm:t>
    </dgm:pt>
    <dgm:pt modelId="{623C5B9B-E37C-4460-B634-8A0605F3E53B}" type="sibTrans" cxnId="{9D82F171-9DF7-47D1-9B50-4034AA788E71}">
      <dgm:prSet/>
      <dgm:spPr/>
      <dgm:t>
        <a:bodyPr/>
        <a:lstStyle/>
        <a:p>
          <a:endParaRPr lang="en-US"/>
        </a:p>
      </dgm:t>
    </dgm:pt>
    <dgm:pt modelId="{4214C568-1A02-4C46-9DE7-5E8F1E780F73}">
      <dgm:prSet custT="1"/>
      <dgm:spPr>
        <a:solidFill>
          <a:schemeClr val="accent1">
            <a:lumMod val="60000"/>
            <a:lumOff val="40000"/>
          </a:schemeClr>
        </a:solidFill>
        <a:ln>
          <a:noFill/>
        </a:ln>
      </dgm:spPr>
      <dgm:t>
        <a:bodyPr lIns="182880"/>
        <a:lstStyle/>
        <a:p>
          <a:r>
            <a:rPr lang="en-US" sz="1700" b="0" dirty="0">
              <a:solidFill>
                <a:schemeClr val="tx1"/>
              </a:solidFill>
            </a:rPr>
            <a:t>A thriving, positive culture that is reflective of ACME’s core values and brand promises.</a:t>
          </a:r>
          <a:endParaRPr lang="en-US" sz="1700" dirty="0">
            <a:solidFill>
              <a:schemeClr val="tx1"/>
            </a:solidFill>
          </a:endParaRPr>
        </a:p>
      </dgm:t>
    </dgm:pt>
    <dgm:pt modelId="{92DD6175-CA56-44D3-B9FD-98AF54591B60}" type="parTrans" cxnId="{AF81AFA5-8B83-4D7B-9CE4-5AA105F44FF1}">
      <dgm:prSet/>
      <dgm:spPr/>
      <dgm:t>
        <a:bodyPr/>
        <a:lstStyle/>
        <a:p>
          <a:endParaRPr lang="en-US"/>
        </a:p>
      </dgm:t>
    </dgm:pt>
    <dgm:pt modelId="{6B4EA9FF-02A0-4787-865D-2A9F75345F63}" type="sibTrans" cxnId="{AF81AFA5-8B83-4D7B-9CE4-5AA105F44FF1}">
      <dgm:prSet/>
      <dgm:spPr/>
      <dgm:t>
        <a:bodyPr/>
        <a:lstStyle/>
        <a:p>
          <a:endParaRPr lang="en-US"/>
        </a:p>
      </dgm:t>
    </dgm:pt>
    <dgm:pt modelId="{75B676F0-2D46-1149-8E1F-6DD4B7EA15BC}" type="pres">
      <dgm:prSet presAssocID="{3F16746D-EC03-4947-A586-EB52456FA9BB}" presName="Name0" presStyleCnt="0">
        <dgm:presLayoutVars>
          <dgm:dir/>
          <dgm:animLvl val="lvl"/>
          <dgm:resizeHandles val="exact"/>
        </dgm:presLayoutVars>
      </dgm:prSet>
      <dgm:spPr/>
    </dgm:pt>
    <dgm:pt modelId="{B6865EE0-FED6-0D43-A8E1-A76433063798}" type="pres">
      <dgm:prSet presAssocID="{A019279D-C1E7-42E3-BBFA-91A069050BD5}" presName="linNode" presStyleCnt="0"/>
      <dgm:spPr/>
    </dgm:pt>
    <dgm:pt modelId="{3F471198-81DF-D543-B79C-83EA0A7048A6}" type="pres">
      <dgm:prSet presAssocID="{A019279D-C1E7-42E3-BBFA-91A069050BD5}" presName="parentText" presStyleLbl="solidFgAcc1" presStyleIdx="0" presStyleCnt="3" custScaleX="142265">
        <dgm:presLayoutVars>
          <dgm:chMax val="1"/>
          <dgm:bulletEnabled/>
        </dgm:presLayoutVars>
      </dgm:prSet>
      <dgm:spPr/>
    </dgm:pt>
    <dgm:pt modelId="{C185B3B0-F59B-9347-A463-396C0252ECD4}" type="pres">
      <dgm:prSet presAssocID="{A019279D-C1E7-42E3-BBFA-91A069050BD5}" presName="descendantText" presStyleLbl="alignNode1" presStyleIdx="0" presStyleCnt="3" custScaleX="96185" custLinFactNeighborX="11368" custLinFactNeighborY="-686">
        <dgm:presLayoutVars>
          <dgm:bulletEnabled/>
        </dgm:presLayoutVars>
      </dgm:prSet>
      <dgm:spPr/>
    </dgm:pt>
    <dgm:pt modelId="{80327122-3136-5947-A2D0-890F12930A48}" type="pres">
      <dgm:prSet presAssocID="{018984BE-52C3-4F17-909B-782037A2496E}" presName="sp" presStyleCnt="0"/>
      <dgm:spPr/>
    </dgm:pt>
    <dgm:pt modelId="{1D48E3F8-EF5E-E841-95DA-B8448CCA6F57}" type="pres">
      <dgm:prSet presAssocID="{A0E0C90A-A699-4A76-AE57-421A39DDD4A7}" presName="linNode" presStyleCnt="0"/>
      <dgm:spPr/>
    </dgm:pt>
    <dgm:pt modelId="{0C2A5EB9-828C-1C48-B3D1-F0658541B72F}" type="pres">
      <dgm:prSet presAssocID="{A0E0C90A-A699-4A76-AE57-421A39DDD4A7}" presName="parentText" presStyleLbl="solidFgAcc1" presStyleIdx="1" presStyleCnt="3" custScaleX="148612">
        <dgm:presLayoutVars>
          <dgm:chMax val="1"/>
          <dgm:bulletEnabled/>
        </dgm:presLayoutVars>
      </dgm:prSet>
      <dgm:spPr/>
    </dgm:pt>
    <dgm:pt modelId="{6F740508-0DCA-7743-A8BD-64FC38BEF013}" type="pres">
      <dgm:prSet presAssocID="{A0E0C90A-A699-4A76-AE57-421A39DDD4A7}" presName="descendantText" presStyleLbl="alignNode1" presStyleIdx="1" presStyleCnt="3">
        <dgm:presLayoutVars>
          <dgm:bulletEnabled/>
        </dgm:presLayoutVars>
      </dgm:prSet>
      <dgm:spPr/>
    </dgm:pt>
    <dgm:pt modelId="{CBC4212F-A17A-A647-BBDE-A6B512E762A6}" type="pres">
      <dgm:prSet presAssocID="{35484332-D4B8-4643-91EE-F09EA1B1A6C2}" presName="sp" presStyleCnt="0"/>
      <dgm:spPr/>
    </dgm:pt>
    <dgm:pt modelId="{D3BB345B-C3E2-8A48-A417-933F4E77C0CC}" type="pres">
      <dgm:prSet presAssocID="{FC1E10F0-D33F-4094-891E-D4C4B9A28076}" presName="linNode" presStyleCnt="0"/>
      <dgm:spPr/>
    </dgm:pt>
    <dgm:pt modelId="{F4FA729C-F528-A549-98F6-04367E0B70A9}" type="pres">
      <dgm:prSet presAssocID="{FC1E10F0-D33F-4094-891E-D4C4B9A28076}" presName="parentText" presStyleLbl="solidFgAcc1" presStyleIdx="2" presStyleCnt="3" custScaleX="148612">
        <dgm:presLayoutVars>
          <dgm:chMax val="1"/>
          <dgm:bulletEnabled/>
        </dgm:presLayoutVars>
      </dgm:prSet>
      <dgm:spPr/>
    </dgm:pt>
    <dgm:pt modelId="{7B4C8CE8-A1A9-9849-8B26-03093BB86D5D}" type="pres">
      <dgm:prSet presAssocID="{FC1E10F0-D33F-4094-891E-D4C4B9A28076}" presName="descendantText" presStyleLbl="alignNode1" presStyleIdx="2" presStyleCnt="3">
        <dgm:presLayoutVars>
          <dgm:bulletEnabled/>
        </dgm:presLayoutVars>
      </dgm:prSet>
      <dgm:spPr/>
    </dgm:pt>
  </dgm:ptLst>
  <dgm:cxnLst>
    <dgm:cxn modelId="{D056990F-9299-4B95-A386-9FFE33C75B73}" srcId="{A0E0C90A-A699-4A76-AE57-421A39DDD4A7}" destId="{858F99D2-9215-4453-BCBA-17B49CC3626F}" srcOrd="0" destOrd="0" parTransId="{C165008F-3D07-463E-8E45-C365F950BB96}" sibTransId="{B3EC12D4-A78A-4811-853E-E1E38F143762}"/>
    <dgm:cxn modelId="{DD15C819-36F6-9641-997F-D59D26DEACB8}" type="presOf" srcId="{4214C568-1A02-4C46-9DE7-5E8F1E780F73}" destId="{7B4C8CE8-A1A9-9849-8B26-03093BB86D5D}" srcOrd="0" destOrd="0" presId="urn:microsoft.com/office/officeart/2016/7/layout/VerticalHollowActionList"/>
    <dgm:cxn modelId="{DF7BF726-B102-D54C-8A23-6358C01F82DA}" type="presOf" srcId="{FC1E10F0-D33F-4094-891E-D4C4B9A28076}" destId="{F4FA729C-F528-A549-98F6-04367E0B70A9}" srcOrd="0" destOrd="0" presId="urn:microsoft.com/office/officeart/2016/7/layout/VerticalHollowActionList"/>
    <dgm:cxn modelId="{F23ADC40-ABC4-DF40-BCA4-207FC8EE6317}" type="presOf" srcId="{A0E0C90A-A699-4A76-AE57-421A39DDD4A7}" destId="{0C2A5EB9-828C-1C48-B3D1-F0658541B72F}" srcOrd="0" destOrd="0" presId="urn:microsoft.com/office/officeart/2016/7/layout/VerticalHollowActionList"/>
    <dgm:cxn modelId="{A724A66D-73FF-4398-B0DF-04692B4FE7BF}" srcId="{3F16746D-EC03-4947-A586-EB52456FA9BB}" destId="{A0E0C90A-A699-4A76-AE57-421A39DDD4A7}" srcOrd="1" destOrd="0" parTransId="{8D07EBF1-CF01-4573-8FDE-D5EDE25B4C50}" sibTransId="{35484332-D4B8-4643-91EE-F09EA1B1A6C2}"/>
    <dgm:cxn modelId="{9D82F171-9DF7-47D1-9B50-4034AA788E71}" srcId="{3F16746D-EC03-4947-A586-EB52456FA9BB}" destId="{FC1E10F0-D33F-4094-891E-D4C4B9A28076}" srcOrd="2" destOrd="0" parTransId="{4AFCAE03-C9DE-44C5-B47F-2EA961B2C4C5}" sibTransId="{623C5B9B-E37C-4460-B634-8A0605F3E53B}"/>
    <dgm:cxn modelId="{FE217F80-D539-4C0B-BA5C-2112EB56F6CB}" srcId="{3F16746D-EC03-4947-A586-EB52456FA9BB}" destId="{A019279D-C1E7-42E3-BBFA-91A069050BD5}" srcOrd="0" destOrd="0" parTransId="{EEC098A8-FD20-498D-85ED-49BD0FF81FD5}" sibTransId="{018984BE-52C3-4F17-909B-782037A2496E}"/>
    <dgm:cxn modelId="{D5EF0D8F-B17F-3C49-8053-DF3ADBC0CE56}" type="presOf" srcId="{871F6246-E6DA-4FFC-B9C9-40F400EB6CBD}" destId="{C185B3B0-F59B-9347-A463-396C0252ECD4}" srcOrd="0" destOrd="0" presId="urn:microsoft.com/office/officeart/2016/7/layout/VerticalHollowActionList"/>
    <dgm:cxn modelId="{5DC6369F-6AC0-0E44-BFCB-73CB9EB6DA07}" type="presOf" srcId="{3F16746D-EC03-4947-A586-EB52456FA9BB}" destId="{75B676F0-2D46-1149-8E1F-6DD4B7EA15BC}" srcOrd="0" destOrd="0" presId="urn:microsoft.com/office/officeart/2016/7/layout/VerticalHollowActionList"/>
    <dgm:cxn modelId="{0BFE45A4-8AD3-384B-BEAD-3C80039C5B9B}" type="presOf" srcId="{858F99D2-9215-4453-BCBA-17B49CC3626F}" destId="{6F740508-0DCA-7743-A8BD-64FC38BEF013}" srcOrd="0" destOrd="0" presId="urn:microsoft.com/office/officeart/2016/7/layout/VerticalHollowActionList"/>
    <dgm:cxn modelId="{AF81AFA5-8B83-4D7B-9CE4-5AA105F44FF1}" srcId="{FC1E10F0-D33F-4094-891E-D4C4B9A28076}" destId="{4214C568-1A02-4C46-9DE7-5E8F1E780F73}" srcOrd="0" destOrd="0" parTransId="{92DD6175-CA56-44D3-B9FD-98AF54591B60}" sibTransId="{6B4EA9FF-02A0-4787-865D-2A9F75345F63}"/>
    <dgm:cxn modelId="{B8655FCE-1181-594C-99BF-7E6909F93310}" type="presOf" srcId="{A019279D-C1E7-42E3-BBFA-91A069050BD5}" destId="{3F471198-81DF-D543-B79C-83EA0A7048A6}" srcOrd="0" destOrd="0" presId="urn:microsoft.com/office/officeart/2016/7/layout/VerticalHollowActionList"/>
    <dgm:cxn modelId="{0E3DC4E0-13B8-45E5-865A-BC471E61B4FF}" srcId="{A019279D-C1E7-42E3-BBFA-91A069050BD5}" destId="{871F6246-E6DA-4FFC-B9C9-40F400EB6CBD}" srcOrd="0" destOrd="0" parTransId="{07ABE425-32F4-4E37-BE17-7964576491F9}" sibTransId="{AC0AE742-620A-4829-B7F5-11192332195A}"/>
    <dgm:cxn modelId="{16772BE7-7F73-5740-BC55-F3C768C76A49}" type="presParOf" srcId="{75B676F0-2D46-1149-8E1F-6DD4B7EA15BC}" destId="{B6865EE0-FED6-0D43-A8E1-A76433063798}" srcOrd="0" destOrd="0" presId="urn:microsoft.com/office/officeart/2016/7/layout/VerticalHollowActionList"/>
    <dgm:cxn modelId="{A16F447A-33CD-AA4D-B8A9-E8A4379B856C}" type="presParOf" srcId="{B6865EE0-FED6-0D43-A8E1-A76433063798}" destId="{3F471198-81DF-D543-B79C-83EA0A7048A6}" srcOrd="0" destOrd="0" presId="urn:microsoft.com/office/officeart/2016/7/layout/VerticalHollowActionList"/>
    <dgm:cxn modelId="{FAF454B2-CB35-8440-9D5D-31F349E9A8F2}" type="presParOf" srcId="{B6865EE0-FED6-0D43-A8E1-A76433063798}" destId="{C185B3B0-F59B-9347-A463-396C0252ECD4}" srcOrd="1" destOrd="0" presId="urn:microsoft.com/office/officeart/2016/7/layout/VerticalHollowActionList"/>
    <dgm:cxn modelId="{06688B32-0EEA-BC46-BB8F-B4CD33669224}" type="presParOf" srcId="{75B676F0-2D46-1149-8E1F-6DD4B7EA15BC}" destId="{80327122-3136-5947-A2D0-890F12930A48}" srcOrd="1" destOrd="0" presId="urn:microsoft.com/office/officeart/2016/7/layout/VerticalHollowActionList"/>
    <dgm:cxn modelId="{ABE015E2-48FC-E44C-AB83-0ECB46E429E8}" type="presParOf" srcId="{75B676F0-2D46-1149-8E1F-6DD4B7EA15BC}" destId="{1D48E3F8-EF5E-E841-95DA-B8448CCA6F57}" srcOrd="2" destOrd="0" presId="urn:microsoft.com/office/officeart/2016/7/layout/VerticalHollowActionList"/>
    <dgm:cxn modelId="{D0A49B2A-0C9C-6640-9767-1987DFDBF81E}" type="presParOf" srcId="{1D48E3F8-EF5E-E841-95DA-B8448CCA6F57}" destId="{0C2A5EB9-828C-1C48-B3D1-F0658541B72F}" srcOrd="0" destOrd="0" presId="urn:microsoft.com/office/officeart/2016/7/layout/VerticalHollowActionList"/>
    <dgm:cxn modelId="{CA7EDC50-96FD-A640-9B84-CFBDD31D9938}" type="presParOf" srcId="{1D48E3F8-EF5E-E841-95DA-B8448CCA6F57}" destId="{6F740508-0DCA-7743-A8BD-64FC38BEF013}" srcOrd="1" destOrd="0" presId="urn:microsoft.com/office/officeart/2016/7/layout/VerticalHollowActionList"/>
    <dgm:cxn modelId="{DF22B281-F81B-D446-9641-5FA8CF346B03}" type="presParOf" srcId="{75B676F0-2D46-1149-8E1F-6DD4B7EA15BC}" destId="{CBC4212F-A17A-A647-BBDE-A6B512E762A6}" srcOrd="3" destOrd="0" presId="urn:microsoft.com/office/officeart/2016/7/layout/VerticalHollowActionList"/>
    <dgm:cxn modelId="{EEFC0FB7-FF08-3E47-B2D1-A01A60885E68}" type="presParOf" srcId="{75B676F0-2D46-1149-8E1F-6DD4B7EA15BC}" destId="{D3BB345B-C3E2-8A48-A417-933F4E77C0CC}" srcOrd="4" destOrd="0" presId="urn:microsoft.com/office/officeart/2016/7/layout/VerticalHollowActionList"/>
    <dgm:cxn modelId="{91993E22-0205-8C4A-833F-43AB6AD6F12A}" type="presParOf" srcId="{D3BB345B-C3E2-8A48-A417-933F4E77C0CC}" destId="{F4FA729C-F528-A549-98F6-04367E0B70A9}" srcOrd="0" destOrd="0" presId="urn:microsoft.com/office/officeart/2016/7/layout/VerticalHollowActionList"/>
    <dgm:cxn modelId="{790B8843-9C70-DE44-B67D-5215B1777CC2}" type="presParOf" srcId="{D3BB345B-C3E2-8A48-A417-933F4E77C0CC}" destId="{7B4C8CE8-A1A9-9849-8B26-03093BB86D5D}" srcOrd="1" destOrd="0" presId="urn:microsoft.com/office/officeart/2016/7/layout/VerticalHollowAc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2C8797C-372D-4F6A-A359-977809D3D3EE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45E925EF-5B43-4F1F-B95F-8E3167D12505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VALUE PROPOSITION #1: </a:t>
          </a:r>
          <a:r>
            <a:rPr lang="en-US" dirty="0">
              <a:solidFill>
                <a:schemeClr val="tx1"/>
              </a:solidFill>
            </a:rPr>
            <a:t>Insert statistic or data point from a third-party, respected source that demonstrates the value of this type of project, initiative or engagement.</a:t>
          </a:r>
        </a:p>
      </dgm:t>
    </dgm:pt>
    <dgm:pt modelId="{2D31C59F-7FD6-4B56-9970-BE6FFF27E975}" type="parTrans" cxnId="{09139473-438D-4BA9-B1A5-E9F183390870}">
      <dgm:prSet/>
      <dgm:spPr/>
      <dgm:t>
        <a:bodyPr/>
        <a:lstStyle/>
        <a:p>
          <a:endParaRPr lang="en-US"/>
        </a:p>
      </dgm:t>
    </dgm:pt>
    <dgm:pt modelId="{01C87F3C-DCE6-4F3B-8490-B7A797856880}" type="sibTrans" cxnId="{09139473-438D-4BA9-B1A5-E9F183390870}">
      <dgm:prSet/>
      <dgm:spPr/>
      <dgm:t>
        <a:bodyPr/>
        <a:lstStyle/>
        <a:p>
          <a:endParaRPr lang="en-US"/>
        </a:p>
      </dgm:t>
    </dgm:pt>
    <dgm:pt modelId="{CACAB2E4-57A6-48A2-B969-B8F42C014193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PROOF POINT #2: </a:t>
          </a:r>
          <a:r>
            <a:rPr lang="en-US" b="1" i="0" dirty="0">
              <a:solidFill>
                <a:schemeClr val="tx1"/>
              </a:solidFill>
            </a:rPr>
            <a:t>47% of employees actively looking for a job say they’d prefer working for a company with a thriving culture. </a:t>
          </a:r>
        </a:p>
        <a:p>
          <a:r>
            <a:rPr lang="en-US" b="0" i="1" dirty="0"/>
            <a:t>(Source: </a:t>
          </a:r>
          <a:r>
            <a:rPr lang="en-US" b="0" i="1" dirty="0" err="1"/>
            <a:t>Smarp</a:t>
          </a:r>
          <a:r>
            <a:rPr lang="en-US" b="0" i="1" dirty="0"/>
            <a:t>)</a:t>
          </a:r>
          <a:endParaRPr lang="en-US" dirty="0"/>
        </a:p>
      </dgm:t>
    </dgm:pt>
    <dgm:pt modelId="{0FE1163B-79BE-448E-8749-21734E3B1D40}" type="parTrans" cxnId="{E0FEEF13-F26D-4083-AAA1-2FA8FD66F088}">
      <dgm:prSet/>
      <dgm:spPr/>
      <dgm:t>
        <a:bodyPr/>
        <a:lstStyle/>
        <a:p>
          <a:endParaRPr lang="en-US"/>
        </a:p>
      </dgm:t>
    </dgm:pt>
    <dgm:pt modelId="{CE87A3FD-DCEF-4BA1-B517-73C823CBD6E2}" type="sibTrans" cxnId="{E0FEEF13-F26D-4083-AAA1-2FA8FD66F088}">
      <dgm:prSet/>
      <dgm:spPr/>
      <dgm:t>
        <a:bodyPr/>
        <a:lstStyle/>
        <a:p>
          <a:endParaRPr lang="en-US"/>
        </a:p>
      </dgm:t>
    </dgm:pt>
    <dgm:pt modelId="{9FDEC384-7D46-4461-BF56-B517DA61DB46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BOTTOM-LINE IMPACT #3: </a:t>
          </a:r>
          <a:r>
            <a:rPr lang="en-US" dirty="0">
              <a:solidFill>
                <a:schemeClr val="tx1"/>
              </a:solidFill>
            </a:rPr>
            <a:t>Insert statistic or data point.</a:t>
          </a:r>
        </a:p>
      </dgm:t>
    </dgm:pt>
    <dgm:pt modelId="{D487E23B-D32D-4465-A5F0-216C49645774}" type="parTrans" cxnId="{9127CD7D-F9F6-492B-99A0-883D954FC475}">
      <dgm:prSet/>
      <dgm:spPr/>
      <dgm:t>
        <a:bodyPr/>
        <a:lstStyle/>
        <a:p>
          <a:endParaRPr lang="en-US"/>
        </a:p>
      </dgm:t>
    </dgm:pt>
    <dgm:pt modelId="{2BE0ED9F-F15F-4852-86B0-B627D5FEB76E}" type="sibTrans" cxnId="{9127CD7D-F9F6-492B-99A0-883D954FC475}">
      <dgm:prSet/>
      <dgm:spPr/>
      <dgm:t>
        <a:bodyPr/>
        <a:lstStyle/>
        <a:p>
          <a:endParaRPr lang="en-US"/>
        </a:p>
      </dgm:t>
    </dgm:pt>
    <dgm:pt modelId="{8BDB484E-7F3B-4B76-89A2-35C8E0AF62D5}" type="pres">
      <dgm:prSet presAssocID="{D2C8797C-372D-4F6A-A359-977809D3D3EE}" presName="root" presStyleCnt="0">
        <dgm:presLayoutVars>
          <dgm:dir/>
          <dgm:resizeHandles val="exact"/>
        </dgm:presLayoutVars>
      </dgm:prSet>
      <dgm:spPr/>
    </dgm:pt>
    <dgm:pt modelId="{007FDD7B-BD36-4557-9B92-7CD98AC3ED65}" type="pres">
      <dgm:prSet presAssocID="{45E925EF-5B43-4F1F-B95F-8E3167D12505}" presName="compNode" presStyleCnt="0"/>
      <dgm:spPr/>
    </dgm:pt>
    <dgm:pt modelId="{8CB0C7F6-EF53-44D6-9313-CB877B9279AD}" type="pres">
      <dgm:prSet presAssocID="{45E925EF-5B43-4F1F-B95F-8E3167D12505}" presName="bgRect" presStyleLbl="bgShp" presStyleIdx="0" presStyleCnt="3"/>
      <dgm:spPr>
        <a:solidFill>
          <a:schemeClr val="bg1"/>
        </a:solidFill>
      </dgm:spPr>
    </dgm:pt>
    <dgm:pt modelId="{0ABBC5B7-2B08-4D08-8C9B-182EBE1C12E3}" type="pres">
      <dgm:prSet presAssocID="{45E925EF-5B43-4F1F-B95F-8E3167D12505}" presName="iconRect" presStyleLbl="node1" presStyleIdx="0" presStyleCnt="3"/>
      <dgm:spPr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/>
      </dgm:spPr>
    </dgm:pt>
    <dgm:pt modelId="{2D13626D-5F4D-4411-8271-D1EC70B5861A}" type="pres">
      <dgm:prSet presAssocID="{45E925EF-5B43-4F1F-B95F-8E3167D12505}" presName="spaceRect" presStyleCnt="0"/>
      <dgm:spPr/>
    </dgm:pt>
    <dgm:pt modelId="{A3B3FA2C-46F8-46EB-97AC-B71C4F0F57DB}" type="pres">
      <dgm:prSet presAssocID="{45E925EF-5B43-4F1F-B95F-8E3167D12505}" presName="parTx" presStyleLbl="revTx" presStyleIdx="0" presStyleCnt="3">
        <dgm:presLayoutVars>
          <dgm:chMax val="0"/>
          <dgm:chPref val="0"/>
        </dgm:presLayoutVars>
      </dgm:prSet>
      <dgm:spPr/>
    </dgm:pt>
    <dgm:pt modelId="{E4808951-7654-4FFC-AB1B-DCABBDAF4722}" type="pres">
      <dgm:prSet presAssocID="{01C87F3C-DCE6-4F3B-8490-B7A797856880}" presName="sibTrans" presStyleCnt="0"/>
      <dgm:spPr/>
    </dgm:pt>
    <dgm:pt modelId="{18233C90-40EE-4886-A5AA-3B5C082B2D84}" type="pres">
      <dgm:prSet presAssocID="{CACAB2E4-57A6-48A2-B969-B8F42C014193}" presName="compNode" presStyleCnt="0"/>
      <dgm:spPr/>
    </dgm:pt>
    <dgm:pt modelId="{BD9F06F2-B751-4B89-A628-799730148053}" type="pres">
      <dgm:prSet presAssocID="{CACAB2E4-57A6-48A2-B969-B8F42C014193}" presName="bgRect" presStyleLbl="bgShp" presStyleIdx="1" presStyleCnt="3"/>
      <dgm:spPr>
        <a:solidFill>
          <a:schemeClr val="bg1"/>
        </a:solidFill>
      </dgm:spPr>
    </dgm:pt>
    <dgm:pt modelId="{BB563ACD-F01F-49CC-A672-F3BC4402CB25}" type="pres">
      <dgm:prSet presAssocID="{CACAB2E4-57A6-48A2-B969-B8F42C014193}" presName="iconRect" presStyleLbl="node1" presStyleIdx="1" presStyleCnt="3"/>
      <dgm:spPr>
        <a:blipFill rotWithShape="1"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800AEDDA-6867-40F3-AF16-556B1CD88DA0}" type="pres">
      <dgm:prSet presAssocID="{CACAB2E4-57A6-48A2-B969-B8F42C014193}" presName="spaceRect" presStyleCnt="0"/>
      <dgm:spPr/>
    </dgm:pt>
    <dgm:pt modelId="{C0807EE8-AC11-448B-80FA-ADF432B98C8C}" type="pres">
      <dgm:prSet presAssocID="{CACAB2E4-57A6-48A2-B969-B8F42C014193}" presName="parTx" presStyleLbl="revTx" presStyleIdx="1" presStyleCnt="3">
        <dgm:presLayoutVars>
          <dgm:chMax val="0"/>
          <dgm:chPref val="0"/>
        </dgm:presLayoutVars>
      </dgm:prSet>
      <dgm:spPr/>
    </dgm:pt>
    <dgm:pt modelId="{A92E463B-D7F3-4D23-BA62-C0428A83E340}" type="pres">
      <dgm:prSet presAssocID="{CE87A3FD-DCEF-4BA1-B517-73C823CBD6E2}" presName="sibTrans" presStyleCnt="0"/>
      <dgm:spPr/>
    </dgm:pt>
    <dgm:pt modelId="{BE915C93-EEA7-4A31-8535-94E5B8702C79}" type="pres">
      <dgm:prSet presAssocID="{9FDEC384-7D46-4461-BF56-B517DA61DB46}" presName="compNode" presStyleCnt="0"/>
      <dgm:spPr/>
    </dgm:pt>
    <dgm:pt modelId="{01A678B6-4C26-4F8C-8876-5CFD220246B3}" type="pres">
      <dgm:prSet presAssocID="{9FDEC384-7D46-4461-BF56-B517DA61DB46}" presName="bgRect" presStyleLbl="bgShp" presStyleIdx="2" presStyleCnt="3"/>
      <dgm:spPr>
        <a:solidFill>
          <a:schemeClr val="bg1"/>
        </a:solidFill>
      </dgm:spPr>
    </dgm:pt>
    <dgm:pt modelId="{0BEF7317-8C59-4A4E-BD65-5FBCD06089B9}" type="pres">
      <dgm:prSet presAssocID="{9FDEC384-7D46-4461-BF56-B517DA61DB46}" presName="iconRect" presStyleLbl="node1" presStyleIdx="2" presStyleCnt="3"/>
      <dgm:spPr>
        <a:blipFill rotWithShape="1"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66A0FB75-D397-4A36-BD8B-14B72F43F3D5}" type="pres">
      <dgm:prSet presAssocID="{9FDEC384-7D46-4461-BF56-B517DA61DB46}" presName="spaceRect" presStyleCnt="0"/>
      <dgm:spPr/>
    </dgm:pt>
    <dgm:pt modelId="{56268CF6-6CA4-4059-85E4-5F0BA0DAAF75}" type="pres">
      <dgm:prSet presAssocID="{9FDEC384-7D46-4461-BF56-B517DA61DB46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E3866903-8183-4D38-AF50-0B00B1424891}" type="presOf" srcId="{D2C8797C-372D-4F6A-A359-977809D3D3EE}" destId="{8BDB484E-7F3B-4B76-89A2-35C8E0AF62D5}" srcOrd="0" destOrd="0" presId="urn:microsoft.com/office/officeart/2018/2/layout/IconVerticalSolidList"/>
    <dgm:cxn modelId="{E0FEEF13-F26D-4083-AAA1-2FA8FD66F088}" srcId="{D2C8797C-372D-4F6A-A359-977809D3D3EE}" destId="{CACAB2E4-57A6-48A2-B969-B8F42C014193}" srcOrd="1" destOrd="0" parTransId="{0FE1163B-79BE-448E-8749-21734E3B1D40}" sibTransId="{CE87A3FD-DCEF-4BA1-B517-73C823CBD6E2}"/>
    <dgm:cxn modelId="{0DC0EC14-B3B8-47DA-BFB5-FEFA19A8B81D}" type="presOf" srcId="{CACAB2E4-57A6-48A2-B969-B8F42C014193}" destId="{C0807EE8-AC11-448B-80FA-ADF432B98C8C}" srcOrd="0" destOrd="0" presId="urn:microsoft.com/office/officeart/2018/2/layout/IconVerticalSolidList"/>
    <dgm:cxn modelId="{09139473-438D-4BA9-B1A5-E9F183390870}" srcId="{D2C8797C-372D-4F6A-A359-977809D3D3EE}" destId="{45E925EF-5B43-4F1F-B95F-8E3167D12505}" srcOrd="0" destOrd="0" parTransId="{2D31C59F-7FD6-4B56-9970-BE6FFF27E975}" sibTransId="{01C87F3C-DCE6-4F3B-8490-B7A797856880}"/>
    <dgm:cxn modelId="{9127CD7D-F9F6-492B-99A0-883D954FC475}" srcId="{D2C8797C-372D-4F6A-A359-977809D3D3EE}" destId="{9FDEC384-7D46-4461-BF56-B517DA61DB46}" srcOrd="2" destOrd="0" parTransId="{D487E23B-D32D-4465-A5F0-216C49645774}" sibTransId="{2BE0ED9F-F15F-4852-86B0-B627D5FEB76E}"/>
    <dgm:cxn modelId="{420A92EB-9C30-4E33-A5A0-AC900536FC27}" type="presOf" srcId="{45E925EF-5B43-4F1F-B95F-8E3167D12505}" destId="{A3B3FA2C-46F8-46EB-97AC-B71C4F0F57DB}" srcOrd="0" destOrd="0" presId="urn:microsoft.com/office/officeart/2018/2/layout/IconVerticalSolidList"/>
    <dgm:cxn modelId="{3A25C3F7-C2E8-4582-8C08-FA77950B8F2E}" type="presOf" srcId="{9FDEC384-7D46-4461-BF56-B517DA61DB46}" destId="{56268CF6-6CA4-4059-85E4-5F0BA0DAAF75}" srcOrd="0" destOrd="0" presId="urn:microsoft.com/office/officeart/2018/2/layout/IconVerticalSolidList"/>
    <dgm:cxn modelId="{98697672-D010-4786-BF64-509A75B3F036}" type="presParOf" srcId="{8BDB484E-7F3B-4B76-89A2-35C8E0AF62D5}" destId="{007FDD7B-BD36-4557-9B92-7CD98AC3ED65}" srcOrd="0" destOrd="0" presId="urn:microsoft.com/office/officeart/2018/2/layout/IconVerticalSolidList"/>
    <dgm:cxn modelId="{20B2FF5E-CEF6-4E5F-A25F-C41268BCDF3D}" type="presParOf" srcId="{007FDD7B-BD36-4557-9B92-7CD98AC3ED65}" destId="{8CB0C7F6-EF53-44D6-9313-CB877B9279AD}" srcOrd="0" destOrd="0" presId="urn:microsoft.com/office/officeart/2018/2/layout/IconVerticalSolidList"/>
    <dgm:cxn modelId="{FEE10FB7-B7DA-4DF4-B067-6DB60056B7F1}" type="presParOf" srcId="{007FDD7B-BD36-4557-9B92-7CD98AC3ED65}" destId="{0ABBC5B7-2B08-4D08-8C9B-182EBE1C12E3}" srcOrd="1" destOrd="0" presId="urn:microsoft.com/office/officeart/2018/2/layout/IconVerticalSolidList"/>
    <dgm:cxn modelId="{B6F38A15-E5AF-451A-BC77-CDDF46E3B0BA}" type="presParOf" srcId="{007FDD7B-BD36-4557-9B92-7CD98AC3ED65}" destId="{2D13626D-5F4D-4411-8271-D1EC70B5861A}" srcOrd="2" destOrd="0" presId="urn:microsoft.com/office/officeart/2018/2/layout/IconVerticalSolidList"/>
    <dgm:cxn modelId="{B294164A-4953-415D-860A-011CFBC82D05}" type="presParOf" srcId="{007FDD7B-BD36-4557-9B92-7CD98AC3ED65}" destId="{A3B3FA2C-46F8-46EB-97AC-B71C4F0F57DB}" srcOrd="3" destOrd="0" presId="urn:microsoft.com/office/officeart/2018/2/layout/IconVerticalSolidList"/>
    <dgm:cxn modelId="{AE9EA965-A81E-4E75-BC04-8F124852D636}" type="presParOf" srcId="{8BDB484E-7F3B-4B76-89A2-35C8E0AF62D5}" destId="{E4808951-7654-4FFC-AB1B-DCABBDAF4722}" srcOrd="1" destOrd="0" presId="urn:microsoft.com/office/officeart/2018/2/layout/IconVerticalSolidList"/>
    <dgm:cxn modelId="{45150C8B-1E3A-44FA-AD37-3AD5C8D8050A}" type="presParOf" srcId="{8BDB484E-7F3B-4B76-89A2-35C8E0AF62D5}" destId="{18233C90-40EE-4886-A5AA-3B5C082B2D84}" srcOrd="2" destOrd="0" presId="urn:microsoft.com/office/officeart/2018/2/layout/IconVerticalSolidList"/>
    <dgm:cxn modelId="{9AA45B72-EF91-4BDA-BC1F-78B579BE6371}" type="presParOf" srcId="{18233C90-40EE-4886-A5AA-3B5C082B2D84}" destId="{BD9F06F2-B751-4B89-A628-799730148053}" srcOrd="0" destOrd="0" presId="urn:microsoft.com/office/officeart/2018/2/layout/IconVerticalSolidList"/>
    <dgm:cxn modelId="{6707AAB9-3EF8-4DB9-BDCC-B618FE7BF85B}" type="presParOf" srcId="{18233C90-40EE-4886-A5AA-3B5C082B2D84}" destId="{BB563ACD-F01F-49CC-A672-F3BC4402CB25}" srcOrd="1" destOrd="0" presId="urn:microsoft.com/office/officeart/2018/2/layout/IconVerticalSolidList"/>
    <dgm:cxn modelId="{0CD2D931-AF72-42EB-AF3A-882941A0FAB2}" type="presParOf" srcId="{18233C90-40EE-4886-A5AA-3B5C082B2D84}" destId="{800AEDDA-6867-40F3-AF16-556B1CD88DA0}" srcOrd="2" destOrd="0" presId="urn:microsoft.com/office/officeart/2018/2/layout/IconVerticalSolidList"/>
    <dgm:cxn modelId="{21907945-070C-474D-9E49-F89B52DF8133}" type="presParOf" srcId="{18233C90-40EE-4886-A5AA-3B5C082B2D84}" destId="{C0807EE8-AC11-448B-80FA-ADF432B98C8C}" srcOrd="3" destOrd="0" presId="urn:microsoft.com/office/officeart/2018/2/layout/IconVerticalSolidList"/>
    <dgm:cxn modelId="{C950D849-F4BE-4720-92FF-6ED55D86C178}" type="presParOf" srcId="{8BDB484E-7F3B-4B76-89A2-35C8E0AF62D5}" destId="{A92E463B-D7F3-4D23-BA62-C0428A83E340}" srcOrd="3" destOrd="0" presId="urn:microsoft.com/office/officeart/2018/2/layout/IconVerticalSolidList"/>
    <dgm:cxn modelId="{65BCDB55-2F54-43EE-A225-D68574A5236A}" type="presParOf" srcId="{8BDB484E-7F3B-4B76-89A2-35C8E0AF62D5}" destId="{BE915C93-EEA7-4A31-8535-94E5B8702C79}" srcOrd="4" destOrd="0" presId="urn:microsoft.com/office/officeart/2018/2/layout/IconVerticalSolidList"/>
    <dgm:cxn modelId="{A57366AF-0F3B-486A-A0BA-6D587B8B53B5}" type="presParOf" srcId="{BE915C93-EEA7-4A31-8535-94E5B8702C79}" destId="{01A678B6-4C26-4F8C-8876-5CFD220246B3}" srcOrd="0" destOrd="0" presId="urn:microsoft.com/office/officeart/2018/2/layout/IconVerticalSolidList"/>
    <dgm:cxn modelId="{B3790737-6443-43C6-8616-34CBED199BA8}" type="presParOf" srcId="{BE915C93-EEA7-4A31-8535-94E5B8702C79}" destId="{0BEF7317-8C59-4A4E-BD65-5FBCD06089B9}" srcOrd="1" destOrd="0" presId="urn:microsoft.com/office/officeart/2018/2/layout/IconVerticalSolidList"/>
    <dgm:cxn modelId="{625928B7-704D-41AF-9E63-5B78D82A2377}" type="presParOf" srcId="{BE915C93-EEA7-4A31-8535-94E5B8702C79}" destId="{66A0FB75-D397-4A36-BD8B-14B72F43F3D5}" srcOrd="2" destOrd="0" presId="urn:microsoft.com/office/officeart/2018/2/layout/IconVerticalSolidList"/>
    <dgm:cxn modelId="{07D55A7D-54DF-420E-8529-75A1168C3C57}" type="presParOf" srcId="{BE915C93-EEA7-4A31-8535-94E5B8702C79}" destId="{56268CF6-6CA4-4059-85E4-5F0BA0DAAF7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AF91B64-1946-4585-93E5-A8801B0099B9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3F63E661-23D3-4CDC-987F-FCAB4900F57A}">
      <dgm:prSet custT="1"/>
      <dgm:spPr/>
      <dgm:t>
        <a:bodyPr/>
        <a:lstStyle/>
        <a:p>
          <a:pPr>
            <a:defRPr cap="all"/>
          </a:pPr>
          <a:r>
            <a:rPr lang="en-US" sz="1600" dirty="0">
              <a:solidFill>
                <a:schemeClr val="bg1"/>
              </a:solidFill>
            </a:rPr>
            <a:t>Your Proprietary solutions, such as frameworks, methodologies or models</a:t>
          </a:r>
        </a:p>
      </dgm:t>
    </dgm:pt>
    <dgm:pt modelId="{8BE06155-8AC6-4432-8ED6-52B154A48902}" type="parTrans" cxnId="{DFF097BD-7F7D-450F-9163-C4972B52BEAD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83799E2C-886A-4EA0-A471-BBE5648BDF63}" type="sibTrans" cxnId="{DFF097BD-7F7D-450F-9163-C4972B52BEAD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AAB3AA1F-AE7A-44E6-9E3A-4B2136AA15C3}">
      <dgm:prSet custT="1"/>
      <dgm:spPr/>
      <dgm:t>
        <a:bodyPr/>
        <a:lstStyle/>
        <a:p>
          <a:pPr>
            <a:defRPr cap="all"/>
          </a:pPr>
          <a:r>
            <a:rPr lang="en-US" sz="1600" dirty="0">
              <a:solidFill>
                <a:schemeClr val="bg1"/>
              </a:solidFill>
            </a:rPr>
            <a:t>Overview of YOUR project team</a:t>
          </a:r>
        </a:p>
      </dgm:t>
    </dgm:pt>
    <dgm:pt modelId="{54D4FB96-CF82-4A3F-A409-2812234B6821}" type="parTrans" cxnId="{447AA5C5-5E41-4364-B561-6BFB65ADF8BA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FB94B11E-5D46-4E01-998E-9B23E7983F1F}" type="sibTrans" cxnId="{447AA5C5-5E41-4364-B561-6BFB65ADF8BA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789581EC-7B6E-47CA-8153-776BFA650CD2}">
      <dgm:prSet custT="1"/>
      <dgm:spPr/>
      <dgm:t>
        <a:bodyPr/>
        <a:lstStyle/>
        <a:p>
          <a:pPr>
            <a:defRPr cap="all"/>
          </a:pPr>
          <a:r>
            <a:rPr lang="en-US" sz="1600">
              <a:solidFill>
                <a:schemeClr val="bg1"/>
              </a:solidFill>
            </a:rPr>
            <a:t>Proposed project schedule</a:t>
          </a:r>
        </a:p>
      </dgm:t>
    </dgm:pt>
    <dgm:pt modelId="{88B1466D-1241-4F84-AF98-DF70916DB94B}" type="parTrans" cxnId="{A095E038-EAF0-4193-BDFC-B77E085E0681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4E588A36-8753-4306-8C52-D92F6FCE03C8}" type="sibTrans" cxnId="{A095E038-EAF0-4193-BDFC-B77E085E0681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661C3E65-D374-478A-940C-F5F1429A4FBB}">
      <dgm:prSet custT="1"/>
      <dgm:spPr/>
      <dgm:t>
        <a:bodyPr/>
        <a:lstStyle/>
        <a:p>
          <a:pPr>
            <a:defRPr cap="all"/>
          </a:pPr>
          <a:r>
            <a:rPr lang="en-US" sz="1600" dirty="0">
              <a:solidFill>
                <a:schemeClr val="bg1"/>
              </a:solidFill>
            </a:rPr>
            <a:t>Any other details that you discussed in THE co-creation meeting</a:t>
          </a:r>
        </a:p>
      </dgm:t>
    </dgm:pt>
    <dgm:pt modelId="{F905A664-EF84-447B-8712-A10179A9C96B}" type="parTrans" cxnId="{CC7A3337-D021-4A22-857B-0414960C125A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B7414B32-F4CF-4F21-BBA2-DA5A29C9ED4F}" type="sibTrans" cxnId="{CC7A3337-D021-4A22-857B-0414960C125A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45160536-9604-424A-8593-C40A602EB4C3}" type="pres">
      <dgm:prSet presAssocID="{8AF91B64-1946-4585-93E5-A8801B0099B9}" presName="root" presStyleCnt="0">
        <dgm:presLayoutVars>
          <dgm:dir/>
          <dgm:resizeHandles val="exact"/>
        </dgm:presLayoutVars>
      </dgm:prSet>
      <dgm:spPr/>
    </dgm:pt>
    <dgm:pt modelId="{E8E4708F-6119-4B86-A021-4DFD3AA7BC06}" type="pres">
      <dgm:prSet presAssocID="{3F63E661-23D3-4CDC-987F-FCAB4900F57A}" presName="compNode" presStyleCnt="0"/>
      <dgm:spPr/>
    </dgm:pt>
    <dgm:pt modelId="{CDEDCFAA-E76E-422F-9098-8F54E83B5313}" type="pres">
      <dgm:prSet presAssocID="{3F63E661-23D3-4CDC-987F-FCAB4900F57A}" presName="iconBgRect" presStyleLbl="bgShp" presStyleIdx="0" presStyleCnt="4"/>
      <dgm:spPr>
        <a:prstGeom prst="round2DiagRect">
          <a:avLst>
            <a:gd name="adj1" fmla="val 29727"/>
            <a:gd name="adj2" fmla="val 0"/>
          </a:avLst>
        </a:prstGeom>
        <a:solidFill>
          <a:schemeClr val="bg1"/>
        </a:solidFill>
      </dgm:spPr>
    </dgm:pt>
    <dgm:pt modelId="{3CE77112-EC8C-40F2-A5D5-49E79A47E619}" type="pres">
      <dgm:prSet presAssocID="{3F63E661-23D3-4CDC-987F-FCAB4900F57A}" presName="iconRect" presStyleLbl="node1" presStyleIdx="0" presStyleCnt="4"/>
      <dgm:spPr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tabase"/>
        </a:ext>
      </dgm:extLst>
    </dgm:pt>
    <dgm:pt modelId="{56301B1C-839D-4B8C-B8F8-89CA2E6E896E}" type="pres">
      <dgm:prSet presAssocID="{3F63E661-23D3-4CDC-987F-FCAB4900F57A}" presName="spaceRect" presStyleCnt="0"/>
      <dgm:spPr/>
    </dgm:pt>
    <dgm:pt modelId="{D4C61355-9933-4932-9C77-77B49B765677}" type="pres">
      <dgm:prSet presAssocID="{3F63E661-23D3-4CDC-987F-FCAB4900F57A}" presName="textRect" presStyleLbl="revTx" presStyleIdx="0" presStyleCnt="4">
        <dgm:presLayoutVars>
          <dgm:chMax val="1"/>
          <dgm:chPref val="1"/>
        </dgm:presLayoutVars>
      </dgm:prSet>
      <dgm:spPr/>
    </dgm:pt>
    <dgm:pt modelId="{3CEF3B5D-A325-488A-8825-91DC5E29159D}" type="pres">
      <dgm:prSet presAssocID="{83799E2C-886A-4EA0-A471-BBE5648BDF63}" presName="sibTrans" presStyleCnt="0"/>
      <dgm:spPr/>
    </dgm:pt>
    <dgm:pt modelId="{561A5B51-46CF-4FCC-9C18-4DABA07D862A}" type="pres">
      <dgm:prSet presAssocID="{AAB3AA1F-AE7A-44E6-9E3A-4B2136AA15C3}" presName="compNode" presStyleCnt="0"/>
      <dgm:spPr/>
    </dgm:pt>
    <dgm:pt modelId="{419B1F11-413C-4672-BCFA-B267B9123C45}" type="pres">
      <dgm:prSet presAssocID="{AAB3AA1F-AE7A-44E6-9E3A-4B2136AA15C3}" presName="iconBgRect" presStyleLbl="bgShp" presStyleIdx="1" presStyleCnt="4"/>
      <dgm:spPr>
        <a:prstGeom prst="round2DiagRect">
          <a:avLst>
            <a:gd name="adj1" fmla="val 29727"/>
            <a:gd name="adj2" fmla="val 0"/>
          </a:avLst>
        </a:prstGeom>
        <a:solidFill>
          <a:schemeClr val="bg1"/>
        </a:solidFill>
      </dgm:spPr>
    </dgm:pt>
    <dgm:pt modelId="{33B29717-54BF-4E97-A8B0-7AAD2DD1551F}" type="pres">
      <dgm:prSet presAssocID="{AAB3AA1F-AE7A-44E6-9E3A-4B2136AA15C3}" presName="iconRect" presStyleLbl="node1" presStyleIdx="1" presStyleCnt="4"/>
      <dgm:spPr>
        <a:blipFill rotWithShape="1"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9A3A208C-BF36-46EB-9EBE-879C814F3580}" type="pres">
      <dgm:prSet presAssocID="{AAB3AA1F-AE7A-44E6-9E3A-4B2136AA15C3}" presName="spaceRect" presStyleCnt="0"/>
      <dgm:spPr/>
    </dgm:pt>
    <dgm:pt modelId="{795503D5-A818-4409-B776-CEA5F94F8099}" type="pres">
      <dgm:prSet presAssocID="{AAB3AA1F-AE7A-44E6-9E3A-4B2136AA15C3}" presName="textRect" presStyleLbl="revTx" presStyleIdx="1" presStyleCnt="4">
        <dgm:presLayoutVars>
          <dgm:chMax val="1"/>
          <dgm:chPref val="1"/>
        </dgm:presLayoutVars>
      </dgm:prSet>
      <dgm:spPr/>
    </dgm:pt>
    <dgm:pt modelId="{6D6A3F94-3EBF-4B57-8A26-E4B156B1D1E3}" type="pres">
      <dgm:prSet presAssocID="{FB94B11E-5D46-4E01-998E-9B23E7983F1F}" presName="sibTrans" presStyleCnt="0"/>
      <dgm:spPr/>
    </dgm:pt>
    <dgm:pt modelId="{5474BA25-7C25-4A87-A9D7-9E30CF5613CB}" type="pres">
      <dgm:prSet presAssocID="{789581EC-7B6E-47CA-8153-776BFA650CD2}" presName="compNode" presStyleCnt="0"/>
      <dgm:spPr/>
    </dgm:pt>
    <dgm:pt modelId="{5EC1C752-15F2-437C-8BAA-CB1D6C4CC5E8}" type="pres">
      <dgm:prSet presAssocID="{789581EC-7B6E-47CA-8153-776BFA650CD2}" presName="iconBgRect" presStyleLbl="bgShp" presStyleIdx="2" presStyleCnt="4"/>
      <dgm:spPr>
        <a:prstGeom prst="round2DiagRect">
          <a:avLst>
            <a:gd name="adj1" fmla="val 29727"/>
            <a:gd name="adj2" fmla="val 0"/>
          </a:avLst>
        </a:prstGeom>
        <a:solidFill>
          <a:schemeClr val="bg1"/>
        </a:solidFill>
      </dgm:spPr>
    </dgm:pt>
    <dgm:pt modelId="{CDAD2871-8C5B-4C9A-B5D6-D6819BA39B13}" type="pres">
      <dgm:prSet presAssocID="{789581EC-7B6E-47CA-8153-776BFA650CD2}" presName="iconRect" presStyleLbl="node1" presStyleIdx="2" presStyleCnt="4"/>
      <dgm:spPr>
        <a:blipFill rotWithShape="1"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CF520513-90C1-49F2-A103-A9293C85D230}" type="pres">
      <dgm:prSet presAssocID="{789581EC-7B6E-47CA-8153-776BFA650CD2}" presName="spaceRect" presStyleCnt="0"/>
      <dgm:spPr/>
    </dgm:pt>
    <dgm:pt modelId="{F8AA175A-1D1E-492F-8023-E5E60D1412EE}" type="pres">
      <dgm:prSet presAssocID="{789581EC-7B6E-47CA-8153-776BFA650CD2}" presName="textRect" presStyleLbl="revTx" presStyleIdx="2" presStyleCnt="4">
        <dgm:presLayoutVars>
          <dgm:chMax val="1"/>
          <dgm:chPref val="1"/>
        </dgm:presLayoutVars>
      </dgm:prSet>
      <dgm:spPr/>
    </dgm:pt>
    <dgm:pt modelId="{D49859A7-D656-44E1-9F1F-3AF9DF08B6B4}" type="pres">
      <dgm:prSet presAssocID="{4E588A36-8753-4306-8C52-D92F6FCE03C8}" presName="sibTrans" presStyleCnt="0"/>
      <dgm:spPr/>
    </dgm:pt>
    <dgm:pt modelId="{9DCE34C7-BC54-438F-8762-9652DD11EB72}" type="pres">
      <dgm:prSet presAssocID="{661C3E65-D374-478A-940C-F5F1429A4FBB}" presName="compNode" presStyleCnt="0"/>
      <dgm:spPr/>
    </dgm:pt>
    <dgm:pt modelId="{448C29D2-01DA-4010-AFB9-0572A8B00964}" type="pres">
      <dgm:prSet presAssocID="{661C3E65-D374-478A-940C-F5F1429A4FBB}" presName="iconBgRect" presStyleLbl="bgShp" presStyleIdx="3" presStyleCnt="4"/>
      <dgm:spPr>
        <a:prstGeom prst="round2DiagRect">
          <a:avLst>
            <a:gd name="adj1" fmla="val 29727"/>
            <a:gd name="adj2" fmla="val 0"/>
          </a:avLst>
        </a:prstGeom>
        <a:solidFill>
          <a:schemeClr val="bg1"/>
        </a:solidFill>
      </dgm:spPr>
    </dgm:pt>
    <dgm:pt modelId="{AD347F78-C497-49C9-976E-17D6182A5BE1}" type="pres">
      <dgm:prSet presAssocID="{661C3E65-D374-478A-940C-F5F1429A4FBB}" presName="iconRect" presStyleLbl="node1" presStyleIdx="3" presStyleCnt="4"/>
      <dgm:spPr>
        <a:blipFill rotWithShape="1"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FD01398C-40AB-44F8-A934-46F948C5C2BD}" type="pres">
      <dgm:prSet presAssocID="{661C3E65-D374-478A-940C-F5F1429A4FBB}" presName="spaceRect" presStyleCnt="0"/>
      <dgm:spPr/>
    </dgm:pt>
    <dgm:pt modelId="{05C3ECC2-3F48-4808-A282-58BB4A8855A6}" type="pres">
      <dgm:prSet presAssocID="{661C3E65-D374-478A-940C-F5F1429A4FBB}" presName="textRect" presStyleLbl="revTx" presStyleIdx="3" presStyleCnt="4" custScaleX="105315">
        <dgm:presLayoutVars>
          <dgm:chMax val="1"/>
          <dgm:chPref val="1"/>
        </dgm:presLayoutVars>
      </dgm:prSet>
      <dgm:spPr/>
    </dgm:pt>
  </dgm:ptLst>
  <dgm:cxnLst>
    <dgm:cxn modelId="{CC7A3337-D021-4A22-857B-0414960C125A}" srcId="{8AF91B64-1946-4585-93E5-A8801B0099B9}" destId="{661C3E65-D374-478A-940C-F5F1429A4FBB}" srcOrd="3" destOrd="0" parTransId="{F905A664-EF84-447B-8712-A10179A9C96B}" sibTransId="{B7414B32-F4CF-4F21-BBA2-DA5A29C9ED4F}"/>
    <dgm:cxn modelId="{A095E038-EAF0-4193-BDFC-B77E085E0681}" srcId="{8AF91B64-1946-4585-93E5-A8801B0099B9}" destId="{789581EC-7B6E-47CA-8153-776BFA650CD2}" srcOrd="2" destOrd="0" parTransId="{88B1466D-1241-4F84-AF98-DF70916DB94B}" sibTransId="{4E588A36-8753-4306-8C52-D92F6FCE03C8}"/>
    <dgm:cxn modelId="{D177483D-6F9B-488E-A1DF-17BBCF5BE1FC}" type="presOf" srcId="{3F63E661-23D3-4CDC-987F-FCAB4900F57A}" destId="{D4C61355-9933-4932-9C77-77B49B765677}" srcOrd="0" destOrd="0" presId="urn:microsoft.com/office/officeart/2018/5/layout/IconLeafLabelList"/>
    <dgm:cxn modelId="{A6B06380-EFBA-45FA-9EDA-EF1C65AD3EBC}" type="presOf" srcId="{789581EC-7B6E-47CA-8153-776BFA650CD2}" destId="{F8AA175A-1D1E-492F-8023-E5E60D1412EE}" srcOrd="0" destOrd="0" presId="urn:microsoft.com/office/officeart/2018/5/layout/IconLeafLabelList"/>
    <dgm:cxn modelId="{DCF880B3-5F9C-419E-A13D-BDB0BC84D3DC}" type="presOf" srcId="{661C3E65-D374-478A-940C-F5F1429A4FBB}" destId="{05C3ECC2-3F48-4808-A282-58BB4A8855A6}" srcOrd="0" destOrd="0" presId="urn:microsoft.com/office/officeart/2018/5/layout/IconLeafLabelList"/>
    <dgm:cxn modelId="{DFF097BD-7F7D-450F-9163-C4972B52BEAD}" srcId="{8AF91B64-1946-4585-93E5-A8801B0099B9}" destId="{3F63E661-23D3-4CDC-987F-FCAB4900F57A}" srcOrd="0" destOrd="0" parTransId="{8BE06155-8AC6-4432-8ED6-52B154A48902}" sibTransId="{83799E2C-886A-4EA0-A471-BBE5648BDF63}"/>
    <dgm:cxn modelId="{8619D2BE-48B3-47FF-9F38-09F8B2D008AA}" type="presOf" srcId="{8AF91B64-1946-4585-93E5-A8801B0099B9}" destId="{45160536-9604-424A-8593-C40A602EB4C3}" srcOrd="0" destOrd="0" presId="urn:microsoft.com/office/officeart/2018/5/layout/IconLeafLabelList"/>
    <dgm:cxn modelId="{447AA5C5-5E41-4364-B561-6BFB65ADF8BA}" srcId="{8AF91B64-1946-4585-93E5-A8801B0099B9}" destId="{AAB3AA1F-AE7A-44E6-9E3A-4B2136AA15C3}" srcOrd="1" destOrd="0" parTransId="{54D4FB96-CF82-4A3F-A409-2812234B6821}" sibTransId="{FB94B11E-5D46-4E01-998E-9B23E7983F1F}"/>
    <dgm:cxn modelId="{F847D6E6-5781-4E88-8D5E-70808823BED7}" type="presOf" srcId="{AAB3AA1F-AE7A-44E6-9E3A-4B2136AA15C3}" destId="{795503D5-A818-4409-B776-CEA5F94F8099}" srcOrd="0" destOrd="0" presId="urn:microsoft.com/office/officeart/2018/5/layout/IconLeafLabelList"/>
    <dgm:cxn modelId="{E7FA59DE-3DC5-4705-8997-0B8A359CFA12}" type="presParOf" srcId="{45160536-9604-424A-8593-C40A602EB4C3}" destId="{E8E4708F-6119-4B86-A021-4DFD3AA7BC06}" srcOrd="0" destOrd="0" presId="urn:microsoft.com/office/officeart/2018/5/layout/IconLeafLabelList"/>
    <dgm:cxn modelId="{DCBB0E7B-46AA-4BCC-BDD5-A94926A8CB14}" type="presParOf" srcId="{E8E4708F-6119-4B86-A021-4DFD3AA7BC06}" destId="{CDEDCFAA-E76E-422F-9098-8F54E83B5313}" srcOrd="0" destOrd="0" presId="urn:microsoft.com/office/officeart/2018/5/layout/IconLeafLabelList"/>
    <dgm:cxn modelId="{C9C4D855-8510-4A6B-8E7D-223D28C6E68B}" type="presParOf" srcId="{E8E4708F-6119-4B86-A021-4DFD3AA7BC06}" destId="{3CE77112-EC8C-40F2-A5D5-49E79A47E619}" srcOrd="1" destOrd="0" presId="urn:microsoft.com/office/officeart/2018/5/layout/IconLeafLabelList"/>
    <dgm:cxn modelId="{DF5611E2-6845-4076-B8EE-697975AFCEE6}" type="presParOf" srcId="{E8E4708F-6119-4B86-A021-4DFD3AA7BC06}" destId="{56301B1C-839D-4B8C-B8F8-89CA2E6E896E}" srcOrd="2" destOrd="0" presId="urn:microsoft.com/office/officeart/2018/5/layout/IconLeafLabelList"/>
    <dgm:cxn modelId="{D92AAA8E-536E-45A1-BDE0-D8D435A079A7}" type="presParOf" srcId="{E8E4708F-6119-4B86-A021-4DFD3AA7BC06}" destId="{D4C61355-9933-4932-9C77-77B49B765677}" srcOrd="3" destOrd="0" presId="urn:microsoft.com/office/officeart/2018/5/layout/IconLeafLabelList"/>
    <dgm:cxn modelId="{67256EB1-38A7-45AE-A698-03A14F872CAD}" type="presParOf" srcId="{45160536-9604-424A-8593-C40A602EB4C3}" destId="{3CEF3B5D-A325-488A-8825-91DC5E29159D}" srcOrd="1" destOrd="0" presId="urn:microsoft.com/office/officeart/2018/5/layout/IconLeafLabelList"/>
    <dgm:cxn modelId="{ED755066-A18C-441D-9B8F-85A3950972B5}" type="presParOf" srcId="{45160536-9604-424A-8593-C40A602EB4C3}" destId="{561A5B51-46CF-4FCC-9C18-4DABA07D862A}" srcOrd="2" destOrd="0" presId="urn:microsoft.com/office/officeart/2018/5/layout/IconLeafLabelList"/>
    <dgm:cxn modelId="{E8D145D0-F196-49C2-AF3B-0276BA7946EF}" type="presParOf" srcId="{561A5B51-46CF-4FCC-9C18-4DABA07D862A}" destId="{419B1F11-413C-4672-BCFA-B267B9123C45}" srcOrd="0" destOrd="0" presId="urn:microsoft.com/office/officeart/2018/5/layout/IconLeafLabelList"/>
    <dgm:cxn modelId="{44A000E1-C9F6-4DE6-9135-6C7129EE4C4D}" type="presParOf" srcId="{561A5B51-46CF-4FCC-9C18-4DABA07D862A}" destId="{33B29717-54BF-4E97-A8B0-7AAD2DD1551F}" srcOrd="1" destOrd="0" presId="urn:microsoft.com/office/officeart/2018/5/layout/IconLeafLabelList"/>
    <dgm:cxn modelId="{37DF4909-8F5B-4222-925F-2C6428403ED4}" type="presParOf" srcId="{561A5B51-46CF-4FCC-9C18-4DABA07D862A}" destId="{9A3A208C-BF36-46EB-9EBE-879C814F3580}" srcOrd="2" destOrd="0" presId="urn:microsoft.com/office/officeart/2018/5/layout/IconLeafLabelList"/>
    <dgm:cxn modelId="{3C49A279-BE53-4F7F-95CB-573C9306A745}" type="presParOf" srcId="{561A5B51-46CF-4FCC-9C18-4DABA07D862A}" destId="{795503D5-A818-4409-B776-CEA5F94F8099}" srcOrd="3" destOrd="0" presId="urn:microsoft.com/office/officeart/2018/5/layout/IconLeafLabelList"/>
    <dgm:cxn modelId="{C2655B6D-53DE-48CF-A9B4-7030C327DFB1}" type="presParOf" srcId="{45160536-9604-424A-8593-C40A602EB4C3}" destId="{6D6A3F94-3EBF-4B57-8A26-E4B156B1D1E3}" srcOrd="3" destOrd="0" presId="urn:microsoft.com/office/officeart/2018/5/layout/IconLeafLabelList"/>
    <dgm:cxn modelId="{AD822C25-5A7A-41E9-8D53-1DFE6AB3582D}" type="presParOf" srcId="{45160536-9604-424A-8593-C40A602EB4C3}" destId="{5474BA25-7C25-4A87-A9D7-9E30CF5613CB}" srcOrd="4" destOrd="0" presId="urn:microsoft.com/office/officeart/2018/5/layout/IconLeafLabelList"/>
    <dgm:cxn modelId="{3016B637-CBDB-468B-AA1B-42F7052404FF}" type="presParOf" srcId="{5474BA25-7C25-4A87-A9D7-9E30CF5613CB}" destId="{5EC1C752-15F2-437C-8BAA-CB1D6C4CC5E8}" srcOrd="0" destOrd="0" presId="urn:microsoft.com/office/officeart/2018/5/layout/IconLeafLabelList"/>
    <dgm:cxn modelId="{F814A598-37D5-4F49-866D-73D0F6C15F43}" type="presParOf" srcId="{5474BA25-7C25-4A87-A9D7-9E30CF5613CB}" destId="{CDAD2871-8C5B-4C9A-B5D6-D6819BA39B13}" srcOrd="1" destOrd="0" presId="urn:microsoft.com/office/officeart/2018/5/layout/IconLeafLabelList"/>
    <dgm:cxn modelId="{D4087E53-D8D4-47A3-9ADB-C854262605F7}" type="presParOf" srcId="{5474BA25-7C25-4A87-A9D7-9E30CF5613CB}" destId="{CF520513-90C1-49F2-A103-A9293C85D230}" srcOrd="2" destOrd="0" presId="urn:microsoft.com/office/officeart/2018/5/layout/IconLeafLabelList"/>
    <dgm:cxn modelId="{51BA780A-720D-4487-B78D-88F8F45F8D15}" type="presParOf" srcId="{5474BA25-7C25-4A87-A9D7-9E30CF5613CB}" destId="{F8AA175A-1D1E-492F-8023-E5E60D1412EE}" srcOrd="3" destOrd="0" presId="urn:microsoft.com/office/officeart/2018/5/layout/IconLeafLabelList"/>
    <dgm:cxn modelId="{35A074D9-10AA-4DA4-9D89-33FD16FEA1B8}" type="presParOf" srcId="{45160536-9604-424A-8593-C40A602EB4C3}" destId="{D49859A7-D656-44E1-9F1F-3AF9DF08B6B4}" srcOrd="5" destOrd="0" presId="urn:microsoft.com/office/officeart/2018/5/layout/IconLeafLabelList"/>
    <dgm:cxn modelId="{9BA5A967-3655-477C-BB29-0C505DB290AE}" type="presParOf" srcId="{45160536-9604-424A-8593-C40A602EB4C3}" destId="{9DCE34C7-BC54-438F-8762-9652DD11EB72}" srcOrd="6" destOrd="0" presId="urn:microsoft.com/office/officeart/2018/5/layout/IconLeafLabelList"/>
    <dgm:cxn modelId="{C9A31DA5-0F43-41B1-A835-2E2CB8A2430C}" type="presParOf" srcId="{9DCE34C7-BC54-438F-8762-9652DD11EB72}" destId="{448C29D2-01DA-4010-AFB9-0572A8B00964}" srcOrd="0" destOrd="0" presId="urn:microsoft.com/office/officeart/2018/5/layout/IconLeafLabelList"/>
    <dgm:cxn modelId="{FD071671-21CC-491E-98B9-12E7A1748DB7}" type="presParOf" srcId="{9DCE34C7-BC54-438F-8762-9652DD11EB72}" destId="{AD347F78-C497-49C9-976E-17D6182A5BE1}" srcOrd="1" destOrd="0" presId="urn:microsoft.com/office/officeart/2018/5/layout/IconLeafLabelList"/>
    <dgm:cxn modelId="{51FB096C-488D-4605-A04B-6FB4D5FA08CE}" type="presParOf" srcId="{9DCE34C7-BC54-438F-8762-9652DD11EB72}" destId="{FD01398C-40AB-44F8-A934-46F948C5C2BD}" srcOrd="2" destOrd="0" presId="urn:microsoft.com/office/officeart/2018/5/layout/IconLeafLabelList"/>
    <dgm:cxn modelId="{5979E191-80F0-4037-857C-F986589C0848}" type="presParOf" srcId="{9DCE34C7-BC54-438F-8762-9652DD11EB72}" destId="{05C3ECC2-3F48-4808-A282-58BB4A8855A6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85B3B0-F59B-9347-A463-396C0252ECD4}">
      <dsp:nvSpPr>
        <dsp:cNvPr id="0" name=""/>
        <dsp:cNvSpPr/>
      </dsp:nvSpPr>
      <dsp:spPr>
        <a:xfrm>
          <a:off x="1682895" y="0"/>
          <a:ext cx="4542058" cy="1708546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433971" rIns="91624" bIns="433971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600" kern="1200" dirty="0">
              <a:solidFill>
                <a:schemeClr val="tx1"/>
              </a:solidFill>
            </a:rPr>
            <a:t>Start with active verb… </a:t>
          </a:r>
        </a:p>
      </dsp:txBody>
      <dsp:txXfrm>
        <a:off x="1682895" y="0"/>
        <a:ext cx="4542058" cy="1708546"/>
      </dsp:txXfrm>
    </dsp:sp>
    <dsp:sp modelId="{3F471198-81DF-D543-B79C-83EA0A7048A6}">
      <dsp:nvSpPr>
        <dsp:cNvPr id="0" name=""/>
        <dsp:cNvSpPr/>
      </dsp:nvSpPr>
      <dsp:spPr>
        <a:xfrm>
          <a:off x="881" y="1666"/>
          <a:ext cx="1679513" cy="170854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471" tIns="168766" rIns="62471" bIns="168766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/>
              </a:solidFill>
            </a:rPr>
            <a:t>Goal #1</a:t>
          </a:r>
        </a:p>
      </dsp:txBody>
      <dsp:txXfrm>
        <a:off x="881" y="1666"/>
        <a:ext cx="1679513" cy="1708546"/>
      </dsp:txXfrm>
    </dsp:sp>
    <dsp:sp modelId="{6F740508-0DCA-7743-A8BD-64FC38BEF013}">
      <dsp:nvSpPr>
        <dsp:cNvPr id="0" name=""/>
        <dsp:cNvSpPr/>
      </dsp:nvSpPr>
      <dsp:spPr>
        <a:xfrm>
          <a:off x="1686664" y="1812726"/>
          <a:ext cx="4537407" cy="1708546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433971" rIns="88038" bIns="433971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tx1"/>
              </a:solidFill>
            </a:rPr>
            <a:t>Start with active verb…</a:t>
          </a:r>
        </a:p>
      </dsp:txBody>
      <dsp:txXfrm>
        <a:off x="1686664" y="1812726"/>
        <a:ext cx="4537407" cy="1708546"/>
      </dsp:txXfrm>
    </dsp:sp>
    <dsp:sp modelId="{0C2A5EB9-828C-1C48-B3D1-F0658541B72F}">
      <dsp:nvSpPr>
        <dsp:cNvPr id="0" name=""/>
        <dsp:cNvSpPr/>
      </dsp:nvSpPr>
      <dsp:spPr>
        <a:xfrm>
          <a:off x="881" y="1812726"/>
          <a:ext cx="1685783" cy="170854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026" tIns="168766" rIns="60026" bIns="168766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/>
              </a:solidFill>
            </a:rPr>
            <a:t>Goal #2</a:t>
          </a:r>
        </a:p>
      </dsp:txBody>
      <dsp:txXfrm>
        <a:off x="881" y="1812726"/>
        <a:ext cx="1685783" cy="1708546"/>
      </dsp:txXfrm>
    </dsp:sp>
    <dsp:sp modelId="{7B4C8CE8-A1A9-9849-8B26-03093BB86D5D}">
      <dsp:nvSpPr>
        <dsp:cNvPr id="0" name=""/>
        <dsp:cNvSpPr/>
      </dsp:nvSpPr>
      <dsp:spPr>
        <a:xfrm>
          <a:off x="1686664" y="3623785"/>
          <a:ext cx="4537407" cy="1708546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433971" rIns="88038" bIns="433971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chemeClr val="tx1"/>
              </a:solidFill>
            </a:rPr>
            <a:t>Reduce</a:t>
          </a:r>
          <a:r>
            <a:rPr lang="en-US" sz="1600" kern="1200" dirty="0">
              <a:solidFill>
                <a:schemeClr val="tx1"/>
              </a:solidFill>
            </a:rPr>
            <a:t> the percentage of employee attrition among top performers by as much as 25% in the next 12 to 18 months.</a:t>
          </a:r>
        </a:p>
      </dsp:txBody>
      <dsp:txXfrm>
        <a:off x="1686664" y="3623785"/>
        <a:ext cx="4537407" cy="1708546"/>
      </dsp:txXfrm>
    </dsp:sp>
    <dsp:sp modelId="{F4FA729C-F528-A549-98F6-04367E0B70A9}">
      <dsp:nvSpPr>
        <dsp:cNvPr id="0" name=""/>
        <dsp:cNvSpPr/>
      </dsp:nvSpPr>
      <dsp:spPr>
        <a:xfrm>
          <a:off x="881" y="3623785"/>
          <a:ext cx="1685783" cy="170854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026" tIns="168766" rIns="60026" bIns="168766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/>
              </a:solidFill>
            </a:rPr>
            <a:t>Goal #3</a:t>
          </a:r>
        </a:p>
      </dsp:txBody>
      <dsp:txXfrm>
        <a:off x="881" y="3623785"/>
        <a:ext cx="1685783" cy="170854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85B3B0-F59B-9347-A463-396C0252ECD4}">
      <dsp:nvSpPr>
        <dsp:cNvPr id="0" name=""/>
        <dsp:cNvSpPr/>
      </dsp:nvSpPr>
      <dsp:spPr>
        <a:xfrm>
          <a:off x="1682895" y="0"/>
          <a:ext cx="4542058" cy="1708546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433971" rIns="91624" bIns="433971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700" kern="1200" dirty="0">
              <a:solidFill>
                <a:schemeClr val="tx1"/>
              </a:solidFill>
            </a:rPr>
            <a:t>An additional benefit your prospect can expect to see… </a:t>
          </a:r>
        </a:p>
      </dsp:txBody>
      <dsp:txXfrm>
        <a:off x="1682895" y="0"/>
        <a:ext cx="4542058" cy="1708546"/>
      </dsp:txXfrm>
    </dsp:sp>
    <dsp:sp modelId="{3F471198-81DF-D543-B79C-83EA0A7048A6}">
      <dsp:nvSpPr>
        <dsp:cNvPr id="0" name=""/>
        <dsp:cNvSpPr/>
      </dsp:nvSpPr>
      <dsp:spPr>
        <a:xfrm>
          <a:off x="881" y="1666"/>
          <a:ext cx="1679513" cy="170854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471" tIns="168766" rIns="62471" bIns="168766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chemeClr val="tx1"/>
              </a:solidFill>
            </a:rPr>
            <a:t>Impact #1</a:t>
          </a:r>
        </a:p>
      </dsp:txBody>
      <dsp:txXfrm>
        <a:off x="881" y="1666"/>
        <a:ext cx="1679513" cy="1708546"/>
      </dsp:txXfrm>
    </dsp:sp>
    <dsp:sp modelId="{6F740508-0DCA-7743-A8BD-64FC38BEF013}">
      <dsp:nvSpPr>
        <dsp:cNvPr id="0" name=""/>
        <dsp:cNvSpPr/>
      </dsp:nvSpPr>
      <dsp:spPr>
        <a:xfrm>
          <a:off x="1686664" y="1812726"/>
          <a:ext cx="4537407" cy="1708546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433971" rIns="88038" bIns="433971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tx1"/>
              </a:solidFill>
            </a:rPr>
            <a:t>An additional benefit your prospect can expect to see… </a:t>
          </a:r>
        </a:p>
      </dsp:txBody>
      <dsp:txXfrm>
        <a:off x="1686664" y="1812726"/>
        <a:ext cx="4537407" cy="1708546"/>
      </dsp:txXfrm>
    </dsp:sp>
    <dsp:sp modelId="{0C2A5EB9-828C-1C48-B3D1-F0658541B72F}">
      <dsp:nvSpPr>
        <dsp:cNvPr id="0" name=""/>
        <dsp:cNvSpPr/>
      </dsp:nvSpPr>
      <dsp:spPr>
        <a:xfrm>
          <a:off x="881" y="1812726"/>
          <a:ext cx="1685783" cy="170854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026" tIns="168766" rIns="60026" bIns="168766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chemeClr val="tx1"/>
              </a:solidFill>
            </a:rPr>
            <a:t>Impact #2</a:t>
          </a:r>
        </a:p>
      </dsp:txBody>
      <dsp:txXfrm>
        <a:off x="881" y="1812726"/>
        <a:ext cx="1685783" cy="1708546"/>
      </dsp:txXfrm>
    </dsp:sp>
    <dsp:sp modelId="{7B4C8CE8-A1A9-9849-8B26-03093BB86D5D}">
      <dsp:nvSpPr>
        <dsp:cNvPr id="0" name=""/>
        <dsp:cNvSpPr/>
      </dsp:nvSpPr>
      <dsp:spPr>
        <a:xfrm>
          <a:off x="1686664" y="3623785"/>
          <a:ext cx="4537407" cy="1708546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433971" rIns="88038" bIns="433971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 dirty="0">
              <a:solidFill>
                <a:schemeClr val="tx1"/>
              </a:solidFill>
            </a:rPr>
            <a:t>A thriving, positive culture that is reflective of ACME’s core values and brand promises.</a:t>
          </a:r>
          <a:endParaRPr lang="en-US" sz="1700" kern="1200" dirty="0">
            <a:solidFill>
              <a:schemeClr val="tx1"/>
            </a:solidFill>
          </a:endParaRPr>
        </a:p>
      </dsp:txBody>
      <dsp:txXfrm>
        <a:off x="1686664" y="3623785"/>
        <a:ext cx="4537407" cy="1708546"/>
      </dsp:txXfrm>
    </dsp:sp>
    <dsp:sp modelId="{F4FA729C-F528-A549-98F6-04367E0B70A9}">
      <dsp:nvSpPr>
        <dsp:cNvPr id="0" name=""/>
        <dsp:cNvSpPr/>
      </dsp:nvSpPr>
      <dsp:spPr>
        <a:xfrm>
          <a:off x="881" y="3623785"/>
          <a:ext cx="1685783" cy="170854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026" tIns="168766" rIns="60026" bIns="168766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chemeClr val="tx1"/>
              </a:solidFill>
            </a:rPr>
            <a:t>Impact #3</a:t>
          </a:r>
        </a:p>
      </dsp:txBody>
      <dsp:txXfrm>
        <a:off x="881" y="3623785"/>
        <a:ext cx="1685783" cy="170854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B0C7F6-EF53-44D6-9313-CB877B9279AD}">
      <dsp:nvSpPr>
        <dsp:cNvPr id="0" name=""/>
        <dsp:cNvSpPr/>
      </dsp:nvSpPr>
      <dsp:spPr>
        <a:xfrm>
          <a:off x="0" y="531"/>
          <a:ext cx="10515600" cy="1242935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BBC5B7-2B08-4D08-8C9B-182EBE1C12E3}">
      <dsp:nvSpPr>
        <dsp:cNvPr id="0" name=""/>
        <dsp:cNvSpPr/>
      </dsp:nvSpPr>
      <dsp:spPr>
        <a:xfrm>
          <a:off x="375988" y="280191"/>
          <a:ext cx="683614" cy="683614"/>
        </a:xfrm>
        <a:prstGeom prst="rect">
          <a:avLst/>
        </a:prstGeom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B3FA2C-46F8-46EB-97AC-B71C4F0F57DB}">
      <dsp:nvSpPr>
        <dsp:cNvPr id="0" name=""/>
        <dsp:cNvSpPr/>
      </dsp:nvSpPr>
      <dsp:spPr>
        <a:xfrm>
          <a:off x="1435590" y="531"/>
          <a:ext cx="908000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/>
              </a:solidFill>
            </a:rPr>
            <a:t>VALUE PROPOSITION #1: </a:t>
          </a:r>
          <a:r>
            <a:rPr lang="en-US" sz="2000" kern="1200" dirty="0">
              <a:solidFill>
                <a:schemeClr val="tx1"/>
              </a:solidFill>
            </a:rPr>
            <a:t>Insert statistic or data point from a third-party, respected source that demonstrates the value of this type of project, initiative or engagement.</a:t>
          </a:r>
        </a:p>
      </dsp:txBody>
      <dsp:txXfrm>
        <a:off x="1435590" y="531"/>
        <a:ext cx="9080009" cy="1242935"/>
      </dsp:txXfrm>
    </dsp:sp>
    <dsp:sp modelId="{BD9F06F2-B751-4B89-A628-799730148053}">
      <dsp:nvSpPr>
        <dsp:cNvPr id="0" name=""/>
        <dsp:cNvSpPr/>
      </dsp:nvSpPr>
      <dsp:spPr>
        <a:xfrm>
          <a:off x="0" y="1554201"/>
          <a:ext cx="10515600" cy="1242935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563ACD-F01F-49CC-A672-F3BC4402CB25}">
      <dsp:nvSpPr>
        <dsp:cNvPr id="0" name=""/>
        <dsp:cNvSpPr/>
      </dsp:nvSpPr>
      <dsp:spPr>
        <a:xfrm>
          <a:off x="375988" y="1833861"/>
          <a:ext cx="683614" cy="683614"/>
        </a:xfrm>
        <a:prstGeom prst="rect">
          <a:avLst/>
        </a:prstGeom>
        <a:blipFill rotWithShape="1"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807EE8-AC11-448B-80FA-ADF432B98C8C}">
      <dsp:nvSpPr>
        <dsp:cNvPr id="0" name=""/>
        <dsp:cNvSpPr/>
      </dsp:nvSpPr>
      <dsp:spPr>
        <a:xfrm>
          <a:off x="1435590" y="1554201"/>
          <a:ext cx="908000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/>
              </a:solidFill>
            </a:rPr>
            <a:t>PROOF POINT #2: </a:t>
          </a:r>
          <a:r>
            <a:rPr lang="en-US" sz="2000" b="1" i="0" kern="1200" dirty="0">
              <a:solidFill>
                <a:schemeClr val="tx1"/>
              </a:solidFill>
            </a:rPr>
            <a:t>47% of employees actively looking for a job say they’d prefer working for a company with a thriving culture. 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1" kern="1200" dirty="0"/>
            <a:t>(Source: </a:t>
          </a:r>
          <a:r>
            <a:rPr lang="en-US" sz="2000" b="0" i="1" kern="1200" dirty="0" err="1"/>
            <a:t>Smarp</a:t>
          </a:r>
          <a:r>
            <a:rPr lang="en-US" sz="2000" b="0" i="1" kern="1200" dirty="0"/>
            <a:t>)</a:t>
          </a:r>
          <a:endParaRPr lang="en-US" sz="2000" kern="1200" dirty="0"/>
        </a:p>
      </dsp:txBody>
      <dsp:txXfrm>
        <a:off x="1435590" y="1554201"/>
        <a:ext cx="9080009" cy="1242935"/>
      </dsp:txXfrm>
    </dsp:sp>
    <dsp:sp modelId="{01A678B6-4C26-4F8C-8876-5CFD220246B3}">
      <dsp:nvSpPr>
        <dsp:cNvPr id="0" name=""/>
        <dsp:cNvSpPr/>
      </dsp:nvSpPr>
      <dsp:spPr>
        <a:xfrm>
          <a:off x="0" y="3107870"/>
          <a:ext cx="10515600" cy="1242935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EF7317-8C59-4A4E-BD65-5FBCD06089B9}">
      <dsp:nvSpPr>
        <dsp:cNvPr id="0" name=""/>
        <dsp:cNvSpPr/>
      </dsp:nvSpPr>
      <dsp:spPr>
        <a:xfrm>
          <a:off x="375988" y="3387531"/>
          <a:ext cx="683614" cy="683614"/>
        </a:xfrm>
        <a:prstGeom prst="rect">
          <a:avLst/>
        </a:prstGeom>
        <a:blipFill rotWithShape="1"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268CF6-6CA4-4059-85E4-5F0BA0DAAF75}">
      <dsp:nvSpPr>
        <dsp:cNvPr id="0" name=""/>
        <dsp:cNvSpPr/>
      </dsp:nvSpPr>
      <dsp:spPr>
        <a:xfrm>
          <a:off x="1435590" y="3107870"/>
          <a:ext cx="908000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/>
              </a:solidFill>
            </a:rPr>
            <a:t>BOTTOM-LINE IMPACT #3: </a:t>
          </a:r>
          <a:r>
            <a:rPr lang="en-US" sz="2000" kern="1200" dirty="0">
              <a:solidFill>
                <a:schemeClr val="tx1"/>
              </a:solidFill>
            </a:rPr>
            <a:t>Insert statistic or data point.</a:t>
          </a:r>
        </a:p>
      </dsp:txBody>
      <dsp:txXfrm>
        <a:off x="1435590" y="3107870"/>
        <a:ext cx="9080009" cy="124293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EDCFAA-E76E-422F-9098-8F54E83B5313}">
      <dsp:nvSpPr>
        <dsp:cNvPr id="0" name=""/>
        <dsp:cNvSpPr/>
      </dsp:nvSpPr>
      <dsp:spPr>
        <a:xfrm>
          <a:off x="918117" y="784224"/>
          <a:ext cx="1264141" cy="1264141"/>
        </a:xfrm>
        <a:prstGeom prst="round2DiagRect">
          <a:avLst>
            <a:gd name="adj1" fmla="val 29727"/>
            <a:gd name="adj2" fmla="val 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E77112-EC8C-40F2-A5D5-49E79A47E619}">
      <dsp:nvSpPr>
        <dsp:cNvPr id="0" name=""/>
        <dsp:cNvSpPr/>
      </dsp:nvSpPr>
      <dsp:spPr>
        <a:xfrm>
          <a:off x="1187524" y="1053631"/>
          <a:ext cx="725326" cy="725326"/>
        </a:xfrm>
        <a:prstGeom prst="rect">
          <a:avLst/>
        </a:prstGeom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C61355-9933-4932-9C77-77B49B765677}">
      <dsp:nvSpPr>
        <dsp:cNvPr id="0" name=""/>
        <dsp:cNvSpPr/>
      </dsp:nvSpPr>
      <dsp:spPr>
        <a:xfrm>
          <a:off x="514006" y="2442114"/>
          <a:ext cx="2072362" cy="112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kern="1200" dirty="0">
              <a:solidFill>
                <a:schemeClr val="bg1"/>
              </a:solidFill>
            </a:rPr>
            <a:t>Your Proprietary solutions, such as frameworks, methodologies or models</a:t>
          </a:r>
        </a:p>
      </dsp:txBody>
      <dsp:txXfrm>
        <a:off x="514006" y="2442114"/>
        <a:ext cx="2072362" cy="1125000"/>
      </dsp:txXfrm>
    </dsp:sp>
    <dsp:sp modelId="{419B1F11-413C-4672-BCFA-B267B9123C45}">
      <dsp:nvSpPr>
        <dsp:cNvPr id="0" name=""/>
        <dsp:cNvSpPr/>
      </dsp:nvSpPr>
      <dsp:spPr>
        <a:xfrm>
          <a:off x="3353143" y="784224"/>
          <a:ext cx="1264141" cy="1264141"/>
        </a:xfrm>
        <a:prstGeom prst="round2DiagRect">
          <a:avLst>
            <a:gd name="adj1" fmla="val 29727"/>
            <a:gd name="adj2" fmla="val 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B29717-54BF-4E97-A8B0-7AAD2DD1551F}">
      <dsp:nvSpPr>
        <dsp:cNvPr id="0" name=""/>
        <dsp:cNvSpPr/>
      </dsp:nvSpPr>
      <dsp:spPr>
        <a:xfrm>
          <a:off x="3622550" y="1053631"/>
          <a:ext cx="725326" cy="725326"/>
        </a:xfrm>
        <a:prstGeom prst="rect">
          <a:avLst/>
        </a:prstGeom>
        <a:blipFill rotWithShape="1"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5503D5-A818-4409-B776-CEA5F94F8099}">
      <dsp:nvSpPr>
        <dsp:cNvPr id="0" name=""/>
        <dsp:cNvSpPr/>
      </dsp:nvSpPr>
      <dsp:spPr>
        <a:xfrm>
          <a:off x="2949032" y="2442114"/>
          <a:ext cx="2072362" cy="112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kern="1200" dirty="0">
              <a:solidFill>
                <a:schemeClr val="bg1"/>
              </a:solidFill>
            </a:rPr>
            <a:t>Overview of YOUR project team</a:t>
          </a:r>
        </a:p>
      </dsp:txBody>
      <dsp:txXfrm>
        <a:off x="2949032" y="2442114"/>
        <a:ext cx="2072362" cy="1125000"/>
      </dsp:txXfrm>
    </dsp:sp>
    <dsp:sp modelId="{5EC1C752-15F2-437C-8BAA-CB1D6C4CC5E8}">
      <dsp:nvSpPr>
        <dsp:cNvPr id="0" name=""/>
        <dsp:cNvSpPr/>
      </dsp:nvSpPr>
      <dsp:spPr>
        <a:xfrm>
          <a:off x="5788169" y="784224"/>
          <a:ext cx="1264141" cy="1264141"/>
        </a:xfrm>
        <a:prstGeom prst="round2DiagRect">
          <a:avLst>
            <a:gd name="adj1" fmla="val 29727"/>
            <a:gd name="adj2" fmla="val 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AD2871-8C5B-4C9A-B5D6-D6819BA39B13}">
      <dsp:nvSpPr>
        <dsp:cNvPr id="0" name=""/>
        <dsp:cNvSpPr/>
      </dsp:nvSpPr>
      <dsp:spPr>
        <a:xfrm>
          <a:off x="6057576" y="1053631"/>
          <a:ext cx="725326" cy="725326"/>
        </a:xfrm>
        <a:prstGeom prst="rect">
          <a:avLst/>
        </a:prstGeom>
        <a:blipFill rotWithShape="1"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AA175A-1D1E-492F-8023-E5E60D1412EE}">
      <dsp:nvSpPr>
        <dsp:cNvPr id="0" name=""/>
        <dsp:cNvSpPr/>
      </dsp:nvSpPr>
      <dsp:spPr>
        <a:xfrm>
          <a:off x="5384058" y="2442114"/>
          <a:ext cx="2072362" cy="112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kern="1200">
              <a:solidFill>
                <a:schemeClr val="bg1"/>
              </a:solidFill>
            </a:rPr>
            <a:t>Proposed project schedule</a:t>
          </a:r>
        </a:p>
      </dsp:txBody>
      <dsp:txXfrm>
        <a:off x="5384058" y="2442114"/>
        <a:ext cx="2072362" cy="1125000"/>
      </dsp:txXfrm>
    </dsp:sp>
    <dsp:sp modelId="{448C29D2-01DA-4010-AFB9-0572A8B00964}">
      <dsp:nvSpPr>
        <dsp:cNvPr id="0" name=""/>
        <dsp:cNvSpPr/>
      </dsp:nvSpPr>
      <dsp:spPr>
        <a:xfrm>
          <a:off x="8278268" y="784224"/>
          <a:ext cx="1264141" cy="1264141"/>
        </a:xfrm>
        <a:prstGeom prst="round2DiagRect">
          <a:avLst>
            <a:gd name="adj1" fmla="val 29727"/>
            <a:gd name="adj2" fmla="val 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347F78-C497-49C9-976E-17D6182A5BE1}">
      <dsp:nvSpPr>
        <dsp:cNvPr id="0" name=""/>
        <dsp:cNvSpPr/>
      </dsp:nvSpPr>
      <dsp:spPr>
        <a:xfrm>
          <a:off x="8547675" y="1053631"/>
          <a:ext cx="725326" cy="725326"/>
        </a:xfrm>
        <a:prstGeom prst="rect">
          <a:avLst/>
        </a:prstGeom>
        <a:blipFill rotWithShape="1"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C3ECC2-3F48-4808-A282-58BB4A8855A6}">
      <dsp:nvSpPr>
        <dsp:cNvPr id="0" name=""/>
        <dsp:cNvSpPr/>
      </dsp:nvSpPr>
      <dsp:spPr>
        <a:xfrm>
          <a:off x="7819084" y="2442114"/>
          <a:ext cx="2182508" cy="112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kern="1200" dirty="0">
              <a:solidFill>
                <a:schemeClr val="bg1"/>
              </a:solidFill>
            </a:rPr>
            <a:t>Any other details that you discussed in THE co-creation meeting</a:t>
          </a:r>
        </a:p>
      </dsp:txBody>
      <dsp:txXfrm>
        <a:off x="7819084" y="2442114"/>
        <a:ext cx="2182508" cy="1125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VerticalHollowActionList">
  <dgm:title val="Vertical Hollow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solidFgAcc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VerticalHollowActionList">
  <dgm:title val="Vertical Hollow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solidFgAcc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C4C97D-06F6-0E4A-A200-9F17F71AE965}" type="datetimeFigureOut">
              <a:rPr lang="en-US" smtClean="0"/>
              <a:t>7/2/21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C8A45D-1503-AA4D-9D0D-0FB3131A5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210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7B6AB-7B91-6B47-B2EE-31AA44C958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9E4743-AF09-0444-8E08-1E1D9B8D5D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B7648A-A4EB-B647-85F5-FDE9CF2B2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7E347-F99C-CE48-AA43-56746FA78BAE}" type="datetime1">
              <a:rPr lang="en-US" smtClean="0"/>
              <a:t>7/2/21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7E6773-4493-B64F-93BC-EA7F65161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website URL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A3D59-FD30-624F-A99B-5C65D7790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093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15F42-3995-B04D-84B6-3FB209586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6D3435-CC67-9245-8D87-F637280378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9692BC-A9F6-0C4C-9653-C4FE7C06E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B3B91-8B8F-514A-9DF3-B20045957530}" type="datetime1">
              <a:rPr lang="en-US" smtClean="0"/>
              <a:t>7/2/21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D2C169-0978-7B4D-99FF-5C7308E45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website URL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719B0F-BCE9-DE44-AAC0-28C0FB835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698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2ECE2C-C58C-2C47-8DAA-670514A911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2622B1-ED03-2648-A3EE-F8C4B5BAF6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2B9365-A07E-B544-947E-C416C1F61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2F4FE-E23C-1846-8D9D-A20BCD10E282}" type="datetime1">
              <a:rPr lang="en-US" smtClean="0"/>
              <a:t>7/2/21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466451-9D8A-8A4B-BDCF-F0A93EC95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website URL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AB82AE-6E2D-0949-AB0C-BFF93B182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933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3E3E4-9F50-FE4E-8977-7F7382CAB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F27AD0-6602-E44E-8850-F7C9287C64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86748A-6F16-C648-B1A3-F1CC9718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0DC2C-0549-424A-97EB-664C2340F67B}" type="datetime1">
              <a:rPr lang="en-US" smtClean="0"/>
              <a:t>7/2/21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D2E95E-2F8E-6848-BE06-C9755D480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website URL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F26A6D-AD6C-9349-9F1B-E1B56D3A2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467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BDAFB-780A-3B42-91B7-2E5D479C2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A0852B-142F-7D49-8E5F-5D3043E151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BB9FF6-5748-AB44-ADB7-ADCADF797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54B44-383F-AC49-BE6C-BEC66E5C662E}" type="datetime1">
              <a:rPr lang="en-US" smtClean="0"/>
              <a:t>7/2/21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018EA1-9F2D-C14B-A0B3-DBB3A4385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website URL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153FB7-B343-1E48-BDAE-5B9775829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811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A37A6-4314-E446-ACC8-61271EA49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D535EB-1F81-2940-9039-D65FD1DB92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7064F4-6F42-0745-BA94-F1EA62230C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7FC35D-9C0F-7540-8888-79B05A99C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E7AFB-E746-7344-B1FC-788A7EBF9ED8}" type="datetime1">
              <a:rPr lang="en-US" smtClean="0"/>
              <a:t>7/2/21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60FB45-C111-AF47-A898-C5DBB4543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website URL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0D22C5-8F65-3D45-BADC-D84ABCE56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074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0E4F5-A3E8-2241-8BBE-B4EF4F8D9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23A524-0635-A045-898D-792CD5DBA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4A6F80-06CA-4242-ACBC-CB78F656D7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CA9405-63DA-7B4B-8A0C-2B32A50340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EBE142-AE96-DB4C-8920-1E45005C67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72EC0B-1C33-8B49-A660-EF2DEA784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52965-C558-5E48-B92C-27DEEE1AAE25}" type="datetime1">
              <a:rPr lang="en-US" smtClean="0"/>
              <a:t>7/2/21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0FDFC5-028A-A647-86F7-544D8E984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website URL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F597D9-83C5-8C4E-B874-03C162667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356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69E06-CFA9-3444-8D7F-97606886D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F8286F-D760-1C4D-BC26-861FCACB1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9A12B-5325-404F-8989-0F44902F8E9C}" type="datetime1">
              <a:rPr lang="en-US" smtClean="0"/>
              <a:t>7/2/21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52A7FD-4111-8143-AE56-039303466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website URL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921A7D-8152-F44F-9D30-854EA355B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000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4B452C-B544-0C45-90B5-501B3242B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D78AC-D1AC-C54A-B571-7F02218DBB6B}" type="datetime1">
              <a:rPr lang="en-US" smtClean="0"/>
              <a:t>7/2/21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991040-0309-D14A-AB68-AE632D450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website URL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B36681-5D3F-E54E-A9D8-6D0F6ED0C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891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1DDE0-DF69-CB47-9F63-F6C0CE2C0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988811-7656-3941-B8C3-B9269D89E6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78F045-F6F8-FB4E-852D-FCC8C3F87D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B65551-48E8-DA46-98D3-1E182C2EC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2A4B8-60CE-9249-8DF2-F5DB30A0B978}" type="datetime1">
              <a:rPr lang="en-US" smtClean="0"/>
              <a:t>7/2/21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676F93-D795-1D4E-AD51-E837DEE4B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website URL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00DCC0-5AE7-D346-BE3B-3D5AEE248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531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CA78E-78C5-C745-8EFC-27A55E104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FCCE77-171F-EF4A-8D1A-E41B931E57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11226A-7FEF-7048-A2A7-50DCE93889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7A6C55-A5C9-8849-BB67-A48E02B1C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87E49-03EC-B248-A8F5-27C0B94DD552}" type="datetime1">
              <a:rPr lang="en-US" smtClean="0"/>
              <a:t>7/2/21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901CA4-A06E-DB44-A1C0-CD90BF0C3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website URL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779574-BDA1-5C4E-934B-B2F0F302D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537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E897DA-1F69-C042-8E44-0E75906EF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E1CD29-CBCC-AD46-9EFB-D6E97E289B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AC93B1-53E2-EB44-AAE6-15D9F36019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D5987C-F5B6-ED4A-8338-BB092BD0255E}" type="datetime1">
              <a:rPr lang="en-US" smtClean="0"/>
              <a:t>7/2/21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246D16-4336-064C-AC24-7ECCFBE916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website URL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7BA6E6-0704-C04D-BC18-DE0F745D50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E71E98-A417-4ECC-ACEB-C0490C20DB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082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hyperlink" Target="https://pixabay.com/en/background-abstract-warm-colours-15469/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hyperlink" Target="https://pxhere.com/en/photo/45917" TargetMode="External"/><Relationship Id="rId7" Type="http://schemas.openxmlformats.org/officeDocument/2006/relationships/diagramColors" Target="../diagrams/colors1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mpany name&#10;&#10;Description automatically generated">
            <a:extLst>
              <a:ext uri="{FF2B5EF4-FFF2-40B4-BE49-F238E27FC236}">
                <a16:creationId xmlns:a16="http://schemas.microsoft.com/office/drawing/2014/main" id="{81F47891-8B3E-2C4B-887F-17833E15B4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1"/>
            <a:ext cx="12192000" cy="685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291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eople clapping hands">
            <a:extLst>
              <a:ext uri="{FF2B5EF4-FFF2-40B4-BE49-F238E27FC236}">
                <a16:creationId xmlns:a16="http://schemas.microsoft.com/office/drawing/2014/main" id="{AA39DD45-3162-C94C-93ED-4A164C8DF4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2000"/>
          </a:blip>
          <a:srcRect l="3328" r="9091"/>
          <a:stretch/>
        </p:blipFill>
        <p:spPr>
          <a:xfrm>
            <a:off x="4808514" y="0"/>
            <a:ext cx="7383486" cy="68580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FE41E0-E8B4-E24E-AA08-DA792BF7F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all" spc="3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Your website URL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5799A2-4D6D-8840-AF00-70D5C24BE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71E98-A417-4ECC-ACEB-C0490C20DB04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ade Gothic Next Cond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ade Gothic Next Cond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78DCB39-463D-704D-AB48-C0F9B430960E}"/>
              </a:ext>
            </a:extLst>
          </p:cNvPr>
          <p:cNvSpPr txBox="1">
            <a:spLocks/>
          </p:cNvSpPr>
          <p:nvPr/>
        </p:nvSpPr>
        <p:spPr>
          <a:xfrm>
            <a:off x="644770" y="1524000"/>
            <a:ext cx="3652986" cy="38100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600" b="1" dirty="0">
                <a:latin typeface="+mn-lt"/>
              </a:rPr>
              <a:t>SUCCESS </a:t>
            </a:r>
          </a:p>
          <a:p>
            <a:pPr>
              <a:lnSpc>
                <a:spcPct val="100000"/>
              </a:lnSpc>
            </a:pPr>
            <a:r>
              <a:rPr lang="en-US" sz="3600" b="1" dirty="0">
                <a:latin typeface="+mn-lt"/>
              </a:rPr>
              <a:t>COMPONENT #1</a:t>
            </a:r>
          </a:p>
        </p:txBody>
      </p:sp>
      <p:graphicFrame>
        <p:nvGraphicFramePr>
          <p:cNvPr id="10" name="Table 6">
            <a:extLst>
              <a:ext uri="{FF2B5EF4-FFF2-40B4-BE49-F238E27FC236}">
                <a16:creationId xmlns:a16="http://schemas.microsoft.com/office/drawing/2014/main" id="{88148F92-ED78-1C43-8C76-7555F970FB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0080987"/>
              </p:ext>
            </p:extLst>
          </p:nvPr>
        </p:nvGraphicFramePr>
        <p:xfrm>
          <a:off x="5527492" y="854869"/>
          <a:ext cx="5712178" cy="514826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712178">
                  <a:extLst>
                    <a:ext uri="{9D8B030D-6E8A-4147-A177-3AD203B41FA5}">
                      <a16:colId xmlns:a16="http://schemas.microsoft.com/office/drawing/2014/main" val="2165389808"/>
                    </a:ext>
                  </a:extLst>
                </a:gridCol>
              </a:tblGrid>
              <a:tr h="792238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2000" dirty="0"/>
                        <a:t>SHORT TITLE OF CLIENT DELIVERABLE #1</a:t>
                      </a:r>
                    </a:p>
                  </a:txBody>
                  <a:tcPr marL="182880" anchor="ctr"/>
                </a:tc>
                <a:extLst>
                  <a:ext uri="{0D108BD9-81ED-4DB2-BD59-A6C34878D82A}">
                    <a16:rowId xmlns:a16="http://schemas.microsoft.com/office/drawing/2014/main" val="3446751069"/>
                  </a:ext>
                </a:extLst>
              </a:tr>
              <a:tr h="1089006">
                <a:tc>
                  <a:txBody>
                    <a:bodyPr/>
                    <a:lstStyle/>
                    <a:p>
                      <a:pPr marL="285750" indent="-285750">
                        <a:buClr>
                          <a:schemeClr val="tx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Details</a:t>
                      </a:r>
                    </a:p>
                  </a:txBody>
                  <a:tcPr marL="182880" anchor="ctr"/>
                </a:tc>
                <a:extLst>
                  <a:ext uri="{0D108BD9-81ED-4DB2-BD59-A6C34878D82A}">
                    <a16:rowId xmlns:a16="http://schemas.microsoft.com/office/drawing/2014/main" val="2924136460"/>
                  </a:ext>
                </a:extLst>
              </a:tr>
              <a:tr h="1089006">
                <a:tc>
                  <a:txBody>
                    <a:bodyPr/>
                    <a:lstStyle/>
                    <a:p>
                      <a:pPr marL="285750" indent="-285750">
                        <a:buClr>
                          <a:schemeClr val="tx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Details</a:t>
                      </a:r>
                    </a:p>
                  </a:txBody>
                  <a:tcPr marL="182880" anchor="ctr"/>
                </a:tc>
                <a:extLst>
                  <a:ext uri="{0D108BD9-81ED-4DB2-BD59-A6C34878D82A}">
                    <a16:rowId xmlns:a16="http://schemas.microsoft.com/office/drawing/2014/main" val="3814925899"/>
                  </a:ext>
                </a:extLst>
              </a:tr>
              <a:tr h="1089006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dirty="0"/>
                        <a:t>Details</a:t>
                      </a:r>
                    </a:p>
                  </a:txBody>
                  <a:tcPr marL="182880" anchor="ctr"/>
                </a:tc>
                <a:extLst>
                  <a:ext uri="{0D108BD9-81ED-4DB2-BD59-A6C34878D82A}">
                    <a16:rowId xmlns:a16="http://schemas.microsoft.com/office/drawing/2014/main" val="4272543545"/>
                  </a:ext>
                </a:extLst>
              </a:tr>
              <a:tr h="1089006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dirty="0"/>
                        <a:t>Details</a:t>
                      </a:r>
                    </a:p>
                  </a:txBody>
                  <a:tcPr marL="182880" anchor="ctr"/>
                </a:tc>
                <a:extLst>
                  <a:ext uri="{0D108BD9-81ED-4DB2-BD59-A6C34878D82A}">
                    <a16:rowId xmlns:a16="http://schemas.microsoft.com/office/drawing/2014/main" val="13024398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89425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eople clapping hands">
            <a:extLst>
              <a:ext uri="{FF2B5EF4-FFF2-40B4-BE49-F238E27FC236}">
                <a16:creationId xmlns:a16="http://schemas.microsoft.com/office/drawing/2014/main" id="{AA39DD45-3162-C94C-93ED-4A164C8DF4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2000"/>
          </a:blip>
          <a:srcRect l="3328" r="9091"/>
          <a:stretch/>
        </p:blipFill>
        <p:spPr>
          <a:xfrm>
            <a:off x="4808514" y="0"/>
            <a:ext cx="7383486" cy="68580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FE41E0-E8B4-E24E-AA08-DA792BF7F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all" spc="3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Your website URL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5799A2-4D6D-8840-AF00-70D5C24BE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71E98-A417-4ECC-ACEB-C0490C20DB04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ade Gothic Next Cond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ade Gothic Next Cond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78DCB39-463D-704D-AB48-C0F9B430960E}"/>
              </a:ext>
            </a:extLst>
          </p:cNvPr>
          <p:cNvSpPr txBox="1">
            <a:spLocks/>
          </p:cNvSpPr>
          <p:nvPr/>
        </p:nvSpPr>
        <p:spPr>
          <a:xfrm>
            <a:off x="644770" y="1524000"/>
            <a:ext cx="3652986" cy="38100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600" b="1" dirty="0">
                <a:latin typeface="+mn-lt"/>
              </a:rPr>
              <a:t>SUCCESS </a:t>
            </a:r>
          </a:p>
          <a:p>
            <a:pPr>
              <a:lnSpc>
                <a:spcPct val="100000"/>
              </a:lnSpc>
            </a:pPr>
            <a:r>
              <a:rPr lang="en-US" sz="3600" b="1" dirty="0">
                <a:latin typeface="+mn-lt"/>
              </a:rPr>
              <a:t>COMPONENT #2</a:t>
            </a:r>
          </a:p>
        </p:txBody>
      </p:sp>
      <p:graphicFrame>
        <p:nvGraphicFramePr>
          <p:cNvPr id="10" name="Table 6">
            <a:extLst>
              <a:ext uri="{FF2B5EF4-FFF2-40B4-BE49-F238E27FC236}">
                <a16:creationId xmlns:a16="http://schemas.microsoft.com/office/drawing/2014/main" id="{88148F92-ED78-1C43-8C76-7555F970FB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9400741"/>
              </p:ext>
            </p:extLst>
          </p:nvPr>
        </p:nvGraphicFramePr>
        <p:xfrm>
          <a:off x="5527492" y="854869"/>
          <a:ext cx="5712178" cy="514826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712178">
                  <a:extLst>
                    <a:ext uri="{9D8B030D-6E8A-4147-A177-3AD203B41FA5}">
                      <a16:colId xmlns:a16="http://schemas.microsoft.com/office/drawing/2014/main" val="2165389808"/>
                    </a:ext>
                  </a:extLst>
                </a:gridCol>
              </a:tblGrid>
              <a:tr h="792238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2000" dirty="0"/>
                        <a:t>SHORT TITLE OF CLIENT DELIVERABLE #2</a:t>
                      </a:r>
                    </a:p>
                  </a:txBody>
                  <a:tcPr marL="182880" anchor="ctr"/>
                </a:tc>
                <a:extLst>
                  <a:ext uri="{0D108BD9-81ED-4DB2-BD59-A6C34878D82A}">
                    <a16:rowId xmlns:a16="http://schemas.microsoft.com/office/drawing/2014/main" val="3446751069"/>
                  </a:ext>
                </a:extLst>
              </a:tr>
              <a:tr h="1089006">
                <a:tc>
                  <a:txBody>
                    <a:bodyPr/>
                    <a:lstStyle/>
                    <a:p>
                      <a:pPr marL="285750" indent="-285750">
                        <a:buClr>
                          <a:schemeClr val="tx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Details</a:t>
                      </a:r>
                    </a:p>
                  </a:txBody>
                  <a:tcPr marL="182880" anchor="ctr"/>
                </a:tc>
                <a:extLst>
                  <a:ext uri="{0D108BD9-81ED-4DB2-BD59-A6C34878D82A}">
                    <a16:rowId xmlns:a16="http://schemas.microsoft.com/office/drawing/2014/main" val="2924136460"/>
                  </a:ext>
                </a:extLst>
              </a:tr>
              <a:tr h="1089006">
                <a:tc>
                  <a:txBody>
                    <a:bodyPr/>
                    <a:lstStyle/>
                    <a:p>
                      <a:pPr marL="285750" indent="-285750">
                        <a:buClr>
                          <a:schemeClr val="tx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Details</a:t>
                      </a:r>
                    </a:p>
                  </a:txBody>
                  <a:tcPr marL="182880" anchor="ctr"/>
                </a:tc>
                <a:extLst>
                  <a:ext uri="{0D108BD9-81ED-4DB2-BD59-A6C34878D82A}">
                    <a16:rowId xmlns:a16="http://schemas.microsoft.com/office/drawing/2014/main" val="3814925899"/>
                  </a:ext>
                </a:extLst>
              </a:tr>
              <a:tr h="1089006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dirty="0"/>
                        <a:t>Details</a:t>
                      </a:r>
                    </a:p>
                  </a:txBody>
                  <a:tcPr marL="182880" anchor="ctr"/>
                </a:tc>
                <a:extLst>
                  <a:ext uri="{0D108BD9-81ED-4DB2-BD59-A6C34878D82A}">
                    <a16:rowId xmlns:a16="http://schemas.microsoft.com/office/drawing/2014/main" val="4272543545"/>
                  </a:ext>
                </a:extLst>
              </a:tr>
              <a:tr h="1089006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dirty="0"/>
                        <a:t>Details</a:t>
                      </a:r>
                    </a:p>
                  </a:txBody>
                  <a:tcPr marL="182880" anchor="ctr"/>
                </a:tc>
                <a:extLst>
                  <a:ext uri="{0D108BD9-81ED-4DB2-BD59-A6C34878D82A}">
                    <a16:rowId xmlns:a16="http://schemas.microsoft.com/office/drawing/2014/main" val="13024398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80510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eople clapping hands">
            <a:extLst>
              <a:ext uri="{FF2B5EF4-FFF2-40B4-BE49-F238E27FC236}">
                <a16:creationId xmlns:a16="http://schemas.microsoft.com/office/drawing/2014/main" id="{AA39DD45-3162-C94C-93ED-4A164C8DF4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2000"/>
          </a:blip>
          <a:srcRect l="3328" r="9091"/>
          <a:stretch/>
        </p:blipFill>
        <p:spPr>
          <a:xfrm>
            <a:off x="4808514" y="0"/>
            <a:ext cx="7383486" cy="68580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FE41E0-E8B4-E24E-AA08-DA792BF7F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all" spc="3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Your website URL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5799A2-4D6D-8840-AF00-70D5C24BE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71E98-A417-4ECC-ACEB-C0490C20DB04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ade Gothic Next Cond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ade Gothic Next Cond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78DCB39-463D-704D-AB48-C0F9B430960E}"/>
              </a:ext>
            </a:extLst>
          </p:cNvPr>
          <p:cNvSpPr txBox="1">
            <a:spLocks/>
          </p:cNvSpPr>
          <p:nvPr/>
        </p:nvSpPr>
        <p:spPr>
          <a:xfrm>
            <a:off x="644770" y="1524000"/>
            <a:ext cx="3652986" cy="38100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600" b="1" dirty="0">
                <a:latin typeface="+mn-lt"/>
              </a:rPr>
              <a:t>SUCCESS </a:t>
            </a:r>
          </a:p>
          <a:p>
            <a:pPr>
              <a:lnSpc>
                <a:spcPct val="100000"/>
              </a:lnSpc>
            </a:pPr>
            <a:r>
              <a:rPr lang="en-US" sz="3600" b="1" dirty="0">
                <a:latin typeface="+mn-lt"/>
              </a:rPr>
              <a:t>COMPONENT #3</a:t>
            </a:r>
          </a:p>
        </p:txBody>
      </p:sp>
      <p:graphicFrame>
        <p:nvGraphicFramePr>
          <p:cNvPr id="10" name="Table 6">
            <a:extLst>
              <a:ext uri="{FF2B5EF4-FFF2-40B4-BE49-F238E27FC236}">
                <a16:creationId xmlns:a16="http://schemas.microsoft.com/office/drawing/2014/main" id="{88148F92-ED78-1C43-8C76-7555F970FB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2041440"/>
              </p:ext>
            </p:extLst>
          </p:nvPr>
        </p:nvGraphicFramePr>
        <p:xfrm>
          <a:off x="5527492" y="854869"/>
          <a:ext cx="5712178" cy="514826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712178">
                  <a:extLst>
                    <a:ext uri="{9D8B030D-6E8A-4147-A177-3AD203B41FA5}">
                      <a16:colId xmlns:a16="http://schemas.microsoft.com/office/drawing/2014/main" val="2165389808"/>
                    </a:ext>
                  </a:extLst>
                </a:gridCol>
              </a:tblGrid>
              <a:tr h="792238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2000" dirty="0"/>
                        <a:t>SHORT TITLE OF CLIENT DELIVERABLE #3</a:t>
                      </a:r>
                    </a:p>
                  </a:txBody>
                  <a:tcPr marL="182880" anchor="ctr"/>
                </a:tc>
                <a:extLst>
                  <a:ext uri="{0D108BD9-81ED-4DB2-BD59-A6C34878D82A}">
                    <a16:rowId xmlns:a16="http://schemas.microsoft.com/office/drawing/2014/main" val="3446751069"/>
                  </a:ext>
                </a:extLst>
              </a:tr>
              <a:tr h="1089006">
                <a:tc>
                  <a:txBody>
                    <a:bodyPr/>
                    <a:lstStyle/>
                    <a:p>
                      <a:pPr marL="285750" indent="-285750">
                        <a:buClr>
                          <a:schemeClr val="tx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Details</a:t>
                      </a:r>
                    </a:p>
                  </a:txBody>
                  <a:tcPr marL="182880" anchor="ctr"/>
                </a:tc>
                <a:extLst>
                  <a:ext uri="{0D108BD9-81ED-4DB2-BD59-A6C34878D82A}">
                    <a16:rowId xmlns:a16="http://schemas.microsoft.com/office/drawing/2014/main" val="2924136460"/>
                  </a:ext>
                </a:extLst>
              </a:tr>
              <a:tr h="1089006">
                <a:tc>
                  <a:txBody>
                    <a:bodyPr/>
                    <a:lstStyle/>
                    <a:p>
                      <a:pPr marL="285750" indent="-285750">
                        <a:buClr>
                          <a:schemeClr val="tx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Details</a:t>
                      </a:r>
                    </a:p>
                  </a:txBody>
                  <a:tcPr marL="182880" anchor="ctr"/>
                </a:tc>
                <a:extLst>
                  <a:ext uri="{0D108BD9-81ED-4DB2-BD59-A6C34878D82A}">
                    <a16:rowId xmlns:a16="http://schemas.microsoft.com/office/drawing/2014/main" val="3814925899"/>
                  </a:ext>
                </a:extLst>
              </a:tr>
              <a:tr h="1089006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dirty="0"/>
                        <a:t>Details</a:t>
                      </a:r>
                    </a:p>
                  </a:txBody>
                  <a:tcPr marL="182880" anchor="ctr"/>
                </a:tc>
                <a:extLst>
                  <a:ext uri="{0D108BD9-81ED-4DB2-BD59-A6C34878D82A}">
                    <a16:rowId xmlns:a16="http://schemas.microsoft.com/office/drawing/2014/main" val="4272543545"/>
                  </a:ext>
                </a:extLst>
              </a:tr>
              <a:tr h="1089006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dirty="0"/>
                        <a:t>Details</a:t>
                      </a:r>
                    </a:p>
                  </a:txBody>
                  <a:tcPr marL="182880" anchor="ctr"/>
                </a:tc>
                <a:extLst>
                  <a:ext uri="{0D108BD9-81ED-4DB2-BD59-A6C34878D82A}">
                    <a16:rowId xmlns:a16="http://schemas.microsoft.com/office/drawing/2014/main" val="13024398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18500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E6530F7-E778-E746-A788-CE6162FEAE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7000"/>
          </a:blip>
          <a:srcRect l="3038" r="25188"/>
          <a:stretch/>
        </p:blipFill>
        <p:spPr>
          <a:xfrm>
            <a:off x="4808514" y="0"/>
            <a:ext cx="7383486" cy="68580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FE41E0-E8B4-E24E-AA08-DA792BF7F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all" spc="3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Your website URL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5799A2-4D6D-8840-AF00-70D5C24BE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71E98-A417-4ECC-ACEB-C0490C20DB04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ade Gothic Next Cond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ade Gothic Next Cond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78DCB39-463D-704D-AB48-C0F9B430960E}"/>
              </a:ext>
            </a:extLst>
          </p:cNvPr>
          <p:cNvSpPr txBox="1">
            <a:spLocks/>
          </p:cNvSpPr>
          <p:nvPr/>
        </p:nvSpPr>
        <p:spPr>
          <a:xfrm>
            <a:off x="644770" y="1524000"/>
            <a:ext cx="3652986" cy="38100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600" b="1" dirty="0">
                <a:latin typeface="+mn-lt"/>
              </a:rPr>
              <a:t>SUCCESS </a:t>
            </a:r>
          </a:p>
          <a:p>
            <a:pPr>
              <a:lnSpc>
                <a:spcPct val="100000"/>
              </a:lnSpc>
            </a:pPr>
            <a:r>
              <a:rPr lang="en-US" sz="3600" b="1" dirty="0">
                <a:latin typeface="+mn-lt"/>
              </a:rPr>
              <a:t>COMPONENT #4</a:t>
            </a:r>
          </a:p>
        </p:txBody>
      </p:sp>
      <p:graphicFrame>
        <p:nvGraphicFramePr>
          <p:cNvPr id="10" name="Table 6">
            <a:extLst>
              <a:ext uri="{FF2B5EF4-FFF2-40B4-BE49-F238E27FC236}">
                <a16:creationId xmlns:a16="http://schemas.microsoft.com/office/drawing/2014/main" id="{88148F92-ED78-1C43-8C76-7555F970FB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7425233"/>
              </p:ext>
            </p:extLst>
          </p:nvPr>
        </p:nvGraphicFramePr>
        <p:xfrm>
          <a:off x="5527492" y="698896"/>
          <a:ext cx="5712178" cy="546020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712178">
                  <a:extLst>
                    <a:ext uri="{9D8B030D-6E8A-4147-A177-3AD203B41FA5}">
                      <a16:colId xmlns:a16="http://schemas.microsoft.com/office/drawing/2014/main" val="2165389808"/>
                    </a:ext>
                  </a:extLst>
                </a:gridCol>
              </a:tblGrid>
              <a:tr h="693538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2000" dirty="0"/>
                        <a:t>#4. Stakeholder Interviews With Key Leaders</a:t>
                      </a:r>
                    </a:p>
                  </a:txBody>
                  <a:tcPr marL="182880" anchor="ctr"/>
                </a:tc>
                <a:extLst>
                  <a:ext uri="{0D108BD9-81ED-4DB2-BD59-A6C34878D82A}">
                    <a16:rowId xmlns:a16="http://schemas.microsoft.com/office/drawing/2014/main" val="3446751069"/>
                  </a:ext>
                </a:extLst>
              </a:tr>
              <a:tr h="953334">
                <a:tc>
                  <a:txBody>
                    <a:bodyPr/>
                    <a:lstStyle/>
                    <a:p>
                      <a:pPr marL="285750" indent="-285750">
                        <a:buClr>
                          <a:schemeClr val="tx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20- to 30-minute recorded Zoom sessions with up to 8 department heads in EMEA regions</a:t>
                      </a:r>
                    </a:p>
                  </a:txBody>
                  <a:tcPr marL="182880" anchor="ctr"/>
                </a:tc>
                <a:extLst>
                  <a:ext uri="{0D108BD9-81ED-4DB2-BD59-A6C34878D82A}">
                    <a16:rowId xmlns:a16="http://schemas.microsoft.com/office/drawing/2014/main" val="2924136460"/>
                  </a:ext>
                </a:extLst>
              </a:tr>
              <a:tr h="953334">
                <a:tc>
                  <a:txBody>
                    <a:bodyPr/>
                    <a:lstStyle/>
                    <a:p>
                      <a:pPr marL="285750" indent="-285750">
                        <a:buClr>
                          <a:schemeClr val="tx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Expertly crafted questions to ascertain the most essential solution requirements </a:t>
                      </a:r>
                    </a:p>
                  </a:txBody>
                  <a:tcPr marL="182880" anchor="ctr"/>
                </a:tc>
                <a:extLst>
                  <a:ext uri="{0D108BD9-81ED-4DB2-BD59-A6C34878D82A}">
                    <a16:rowId xmlns:a16="http://schemas.microsoft.com/office/drawing/2014/main" val="3814925899"/>
                  </a:ext>
                </a:extLst>
              </a:tr>
              <a:tr h="953334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dirty="0"/>
                        <a:t>Support in identifying appropriate stakeholders and crafting communiques to secure their support</a:t>
                      </a:r>
                    </a:p>
                  </a:txBody>
                  <a:tcPr marL="182880" anchor="ctr"/>
                </a:tc>
                <a:extLst>
                  <a:ext uri="{0D108BD9-81ED-4DB2-BD59-A6C34878D82A}">
                    <a16:rowId xmlns:a16="http://schemas.microsoft.com/office/drawing/2014/main" val="4272543545"/>
                  </a:ext>
                </a:extLst>
              </a:tr>
              <a:tr h="953334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dirty="0"/>
                        <a:t>ACME’s team to handle all scheduling with the stakeholders and address any resistance or lack of enthusiasm for participating</a:t>
                      </a:r>
                    </a:p>
                  </a:txBody>
                  <a:tcPr marL="182880" anchor="ctr"/>
                </a:tc>
                <a:extLst>
                  <a:ext uri="{0D108BD9-81ED-4DB2-BD59-A6C34878D82A}">
                    <a16:rowId xmlns:a16="http://schemas.microsoft.com/office/drawing/2014/main" val="1302439849"/>
                  </a:ext>
                </a:extLst>
              </a:tr>
              <a:tr h="953334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dirty="0"/>
                        <a:t>Full transcripts, executive summary and 60-minute strategic debrief included</a:t>
                      </a:r>
                    </a:p>
                  </a:txBody>
                  <a:tcPr marL="182880" anchor="ctr"/>
                </a:tc>
                <a:extLst>
                  <a:ext uri="{0D108BD9-81ED-4DB2-BD59-A6C34878D82A}">
                    <a16:rowId xmlns:a16="http://schemas.microsoft.com/office/drawing/2014/main" val="4292781395"/>
                  </a:ext>
                </a:extLst>
              </a:tr>
            </a:tbl>
          </a:graphicData>
        </a:graphic>
      </p:graphicFrame>
      <p:sp>
        <p:nvSpPr>
          <p:cNvPr id="8" name="Title 1">
            <a:extLst>
              <a:ext uri="{FF2B5EF4-FFF2-40B4-BE49-F238E27FC236}">
                <a16:creationId xmlns:a16="http://schemas.microsoft.com/office/drawing/2014/main" id="{641C4CC5-4967-2349-97D6-CAF5080CF758}"/>
              </a:ext>
            </a:extLst>
          </p:cNvPr>
          <p:cNvSpPr txBox="1">
            <a:spLocks/>
          </p:cNvSpPr>
          <p:nvPr/>
        </p:nvSpPr>
        <p:spPr>
          <a:xfrm>
            <a:off x="2986088" y="834773"/>
            <a:ext cx="1652953" cy="42203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b="1" dirty="0">
                <a:solidFill>
                  <a:srgbClr val="D34539"/>
                </a:solidFill>
                <a:latin typeface="+mn-lt"/>
              </a:rPr>
              <a:t>Example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C7C76671-28C2-C648-A549-66126D0832B5}"/>
              </a:ext>
            </a:extLst>
          </p:cNvPr>
          <p:cNvSpPr/>
          <p:nvPr/>
        </p:nvSpPr>
        <p:spPr>
          <a:xfrm>
            <a:off x="4463196" y="893389"/>
            <a:ext cx="832338" cy="328246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08708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unset&#10;&#10;Description automatically generated">
            <a:extLst>
              <a:ext uri="{FF2B5EF4-FFF2-40B4-BE49-F238E27FC236}">
                <a16:creationId xmlns:a16="http://schemas.microsoft.com/office/drawing/2014/main" id="{E7A5DFB1-B3BA-F845-8361-9378477EA7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0043" r="13390"/>
          <a:stretch/>
        </p:blipFill>
        <p:spPr>
          <a:xfrm>
            <a:off x="7072312" y="0"/>
            <a:ext cx="511968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98499B-ECF2-9349-98B8-667D6D116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62" y="442913"/>
            <a:ext cx="5400675" cy="1460092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sz="2800" b="1" dirty="0"/>
              <a:t>Return on Investment For Similar Projects &amp; Initiatives</a:t>
            </a:r>
            <a:br>
              <a:rPr lang="en-US" sz="2800" b="1" dirty="0"/>
            </a:br>
            <a:r>
              <a:rPr lang="en-US" sz="2000" dirty="0">
                <a:solidFill>
                  <a:srgbClr val="D34539"/>
                </a:solidFill>
              </a:rPr>
              <a:t>(insert your client examples)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461CF33-E470-1348-A8B6-159DBD4533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9213" y="2286000"/>
            <a:ext cx="4510087" cy="381000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 b="1" dirty="0"/>
              <a:t>ROI #1: </a:t>
            </a:r>
            <a:r>
              <a:rPr lang="en-US" dirty="0"/>
              <a:t>Insert </a:t>
            </a:r>
            <a:r>
              <a:rPr lang="en-US" u="sng" dirty="0"/>
              <a:t>measurable</a:t>
            </a:r>
            <a:r>
              <a:rPr lang="en-US" dirty="0"/>
              <a:t> result you achieved for another client</a:t>
            </a:r>
          </a:p>
          <a:p>
            <a:pPr>
              <a:lnSpc>
                <a:spcPct val="120000"/>
              </a:lnSpc>
            </a:pPr>
            <a:r>
              <a:rPr lang="en-US" b="1" dirty="0"/>
              <a:t>ROI #2: </a:t>
            </a:r>
            <a:r>
              <a:rPr lang="en-US" dirty="0"/>
              <a:t>Insert </a:t>
            </a:r>
            <a:r>
              <a:rPr lang="en-US" u="sng" dirty="0"/>
              <a:t>measurable</a:t>
            </a:r>
            <a:r>
              <a:rPr lang="en-US" dirty="0"/>
              <a:t> result you achieved for another client</a:t>
            </a:r>
          </a:p>
          <a:p>
            <a:pPr>
              <a:lnSpc>
                <a:spcPct val="120000"/>
              </a:lnSpc>
            </a:pPr>
            <a:r>
              <a:rPr lang="en-US" b="1" dirty="0"/>
              <a:t>ROI #3: </a:t>
            </a:r>
            <a:r>
              <a:rPr lang="en-US" dirty="0"/>
              <a:t>Created 200% growth in revenue booked after replacing 50% of sales team with right-fit team members. </a:t>
            </a:r>
          </a:p>
          <a:p>
            <a:pPr>
              <a:lnSpc>
                <a:spcPct val="120000"/>
              </a:lnSpc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C4B398-55A1-B044-A0F8-DE1353B93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i="0" u="none" strike="noStrike" kern="1200" cap="all" spc="3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Your website URL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63584B-A30B-944D-ABDE-A2FE401C0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EFE71E98-A417-4ECC-ACEB-C0490C20DB04}" type="slidenum"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1BA6137-2EB1-FB48-93CB-5C0D1586E668}"/>
              </a:ext>
            </a:extLst>
          </p:cNvPr>
          <p:cNvSpPr/>
          <p:nvPr/>
        </p:nvSpPr>
        <p:spPr>
          <a:xfrm>
            <a:off x="6834753" y="1069866"/>
            <a:ext cx="4865499" cy="486549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A217FC13-555D-4F80-AFEB-38519119FE1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4000"/>
          </a:blip>
          <a:srcRect l="16667" r="16667"/>
          <a:stretch/>
        </p:blipFill>
        <p:spPr>
          <a:xfrm>
            <a:off x="6914923" y="1114197"/>
            <a:ext cx="4629606" cy="4629606"/>
          </a:xfrm>
          <a:custGeom>
            <a:avLst/>
            <a:gdLst/>
            <a:ahLst/>
            <a:cxnLst/>
            <a:rect l="l" t="t" r="r" b="b"/>
            <a:pathLst>
              <a:path w="4629606" h="4629606">
                <a:moveTo>
                  <a:pt x="2314803" y="0"/>
                </a:moveTo>
                <a:cubicBezTo>
                  <a:pt x="3593233" y="0"/>
                  <a:pt x="4629606" y="1036373"/>
                  <a:pt x="4629606" y="2314803"/>
                </a:cubicBezTo>
                <a:cubicBezTo>
                  <a:pt x="4629606" y="3593233"/>
                  <a:pt x="3593233" y="4629606"/>
                  <a:pt x="2314803" y="4629606"/>
                </a:cubicBezTo>
                <a:cubicBezTo>
                  <a:pt x="1036373" y="4629606"/>
                  <a:pt x="0" y="3593233"/>
                  <a:pt x="0" y="2314803"/>
                </a:cubicBezTo>
                <a:cubicBezTo>
                  <a:pt x="0" y="1036373"/>
                  <a:pt x="1036373" y="0"/>
                  <a:pt x="2314803" y="0"/>
                </a:cubicBezTo>
                <a:close/>
              </a:path>
            </a:pathLst>
          </a:cu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2F994433-DCCC-DC46-8E47-F30C5EF18A7D}"/>
              </a:ext>
            </a:extLst>
          </p:cNvPr>
          <p:cNvSpPr txBox="1">
            <a:spLocks/>
          </p:cNvSpPr>
          <p:nvPr/>
        </p:nvSpPr>
        <p:spPr>
          <a:xfrm>
            <a:off x="185738" y="4896509"/>
            <a:ext cx="1214437" cy="42203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800" b="1" dirty="0">
                <a:solidFill>
                  <a:srgbClr val="D34539"/>
                </a:solidFill>
                <a:latin typeface="+mn-lt"/>
              </a:rPr>
              <a:t>Example</a:t>
            </a:r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14E5177F-F244-B045-B124-D721766EFEFC}"/>
              </a:ext>
            </a:extLst>
          </p:cNvPr>
          <p:cNvSpPr/>
          <p:nvPr/>
        </p:nvSpPr>
        <p:spPr>
          <a:xfrm>
            <a:off x="319821" y="5283738"/>
            <a:ext cx="832338" cy="328246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9912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onference room table">
            <a:extLst>
              <a:ext uri="{FF2B5EF4-FFF2-40B4-BE49-F238E27FC236}">
                <a16:creationId xmlns:a16="http://schemas.microsoft.com/office/drawing/2014/main" id="{2697953C-CDF9-B64D-834C-9047A17B2A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89" r="749"/>
          <a:stretch/>
        </p:blipFill>
        <p:spPr>
          <a:xfrm>
            <a:off x="0" y="0"/>
            <a:ext cx="6100997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AC0F974-B948-BC48-9C06-7DE9E27D8C54}"/>
              </a:ext>
            </a:extLst>
          </p:cNvPr>
          <p:cNvSpPr/>
          <p:nvPr/>
        </p:nvSpPr>
        <p:spPr>
          <a:xfrm>
            <a:off x="0" y="1060939"/>
            <a:ext cx="12192000" cy="4736123"/>
          </a:xfrm>
          <a:prstGeom prst="rect">
            <a:avLst/>
          </a:prstGeom>
          <a:solidFill>
            <a:schemeClr val="tx1">
              <a:alpha val="75000"/>
            </a:schemeClr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D33564-144C-9B45-9457-596187AF9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9982" y="2288987"/>
            <a:ext cx="3629891" cy="228301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Case Study: </a:t>
            </a:r>
            <a:r>
              <a:rPr lang="en-US" sz="3600" b="1" dirty="0">
                <a:solidFill>
                  <a:schemeClr val="bg1"/>
                </a:solidFill>
              </a:rPr>
              <a:t>INSERT RESULT-FOCUSED HEADLINE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0E6347-53DC-2949-87DA-8DE5C5C79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2488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all" spc="3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Your website URL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AB9BAD-64F3-1440-AD8B-7B3A09620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EFE71E98-A417-4ECC-ACEB-C0490C20DB04}" type="slidenum"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F0E3C2-22E7-3946-B1D7-B566A8112A0F}"/>
              </a:ext>
            </a:extLst>
          </p:cNvPr>
          <p:cNvSpPr txBox="1"/>
          <p:nvPr/>
        </p:nvSpPr>
        <p:spPr>
          <a:xfrm>
            <a:off x="7188680" y="762000"/>
            <a:ext cx="3897332" cy="533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Tx/>
              <a:buSzPct val="85000"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Situation:</a:t>
            </a: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Tx/>
              <a:buSzPct val="85000"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Tx/>
              <a:buSzPct val="85000"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Tx/>
              <a:buSzPct val="85000"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Solution:</a:t>
            </a: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Tx/>
              <a:buSzPct val="85000"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Tx/>
              <a:buSzPct val="85000"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Tx/>
              <a:buSzPct val="85000"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Success:</a:t>
            </a:r>
          </a:p>
        </p:txBody>
      </p:sp>
    </p:spTree>
    <p:extLst>
      <p:ext uri="{BB962C8B-B14F-4D97-AF65-F5344CB8AC3E}">
        <p14:creationId xmlns:p14="http://schemas.microsoft.com/office/powerpoint/2010/main" val="7262337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BBCB7315-0D55-004A-89BE-2FC5EB382223}"/>
              </a:ext>
            </a:extLst>
          </p:cNvPr>
          <p:cNvSpPr/>
          <p:nvPr/>
        </p:nvSpPr>
        <p:spPr>
          <a:xfrm>
            <a:off x="0" y="2207418"/>
            <a:ext cx="12192000" cy="3243264"/>
          </a:xfrm>
          <a:prstGeom prst="rect">
            <a:avLst/>
          </a:prstGeom>
          <a:solidFill>
            <a:schemeClr val="accent6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18FAFDC-2BF5-334B-9370-0E4C62E117DD}"/>
              </a:ext>
            </a:extLst>
          </p:cNvPr>
          <p:cNvGrpSpPr/>
          <p:nvPr/>
        </p:nvGrpSpPr>
        <p:grpSpPr>
          <a:xfrm>
            <a:off x="952500" y="1725351"/>
            <a:ext cx="10515600" cy="4350274"/>
            <a:chOff x="838200" y="1253863"/>
            <a:chExt cx="10515600" cy="4350274"/>
          </a:xfrm>
          <a:solidFill>
            <a:srgbClr val="C00000"/>
          </a:solidFill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890FAF24-4627-0047-8C39-18E042DBB92C}"/>
                </a:ext>
              </a:extLst>
            </p:cNvPr>
            <p:cNvSpPr/>
            <p:nvPr/>
          </p:nvSpPr>
          <p:spPr>
            <a:xfrm>
              <a:off x="838200" y="1253863"/>
              <a:ext cx="10515600" cy="1242935"/>
            </a:xfrm>
            <a:prstGeom prst="roundRect">
              <a:avLst>
                <a:gd name="adj" fmla="val 10000"/>
              </a:avLst>
            </a:prstGeom>
            <a:solidFill>
              <a:schemeClr val="tx1"/>
            </a:solidFill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bg1">
                <a:lumMod val="95000"/>
                <a:hueOff val="0"/>
                <a:satOff val="0"/>
                <a:lumOff val="0"/>
                <a:alphaOff val="0"/>
              </a:schemeClr>
            </a:fillRef>
            <a:effectRef idx="0">
              <a:schemeClr val="bg1">
                <a:lumMod val="95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8AE6AEE4-02F5-1843-B006-97583BEF6385}"/>
                </a:ext>
              </a:extLst>
            </p:cNvPr>
            <p:cNvSpPr/>
            <p:nvPr/>
          </p:nvSpPr>
          <p:spPr>
            <a:xfrm>
              <a:off x="838200" y="2807533"/>
              <a:ext cx="10515600" cy="1242935"/>
            </a:xfrm>
            <a:prstGeom prst="roundRect">
              <a:avLst>
                <a:gd name="adj" fmla="val 10000"/>
              </a:avLst>
            </a:prstGeom>
            <a:solidFill>
              <a:schemeClr val="tx1"/>
            </a:solidFill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bg1">
                <a:lumMod val="95000"/>
                <a:hueOff val="0"/>
                <a:satOff val="0"/>
                <a:lumOff val="0"/>
                <a:alphaOff val="0"/>
              </a:schemeClr>
            </a:fillRef>
            <a:effectRef idx="0">
              <a:schemeClr val="bg1">
                <a:lumMod val="95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7F1FAA35-E8E6-FA4A-8B22-82C4C720C6EF}"/>
                </a:ext>
              </a:extLst>
            </p:cNvPr>
            <p:cNvSpPr/>
            <p:nvPr/>
          </p:nvSpPr>
          <p:spPr>
            <a:xfrm>
              <a:off x="838200" y="4361202"/>
              <a:ext cx="10515600" cy="1242935"/>
            </a:xfrm>
            <a:prstGeom prst="roundRect">
              <a:avLst>
                <a:gd name="adj" fmla="val 10000"/>
              </a:avLst>
            </a:prstGeom>
            <a:solidFill>
              <a:schemeClr val="tx1"/>
            </a:solidFill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bg1">
                <a:lumMod val="95000"/>
                <a:hueOff val="0"/>
                <a:satOff val="0"/>
                <a:lumOff val="0"/>
                <a:alphaOff val="0"/>
              </a:schemeClr>
            </a:fillRef>
            <a:effectRef idx="0">
              <a:schemeClr val="bg1">
                <a:lumMod val="95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D3AB0E6-2F26-EE46-9BAB-CA3DFC202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490538"/>
            <a:ext cx="9144000" cy="869092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BUSINESS CASE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FBCD0EAF-2928-482E-9FA0-6B115AD90F5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9850696"/>
              </p:ext>
            </p:extLst>
          </p:nvPr>
        </p:nvGraphicFramePr>
        <p:xfrm>
          <a:off x="838200" y="1653381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8CD8B4-F99D-D749-8CB4-43BE1718D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all" spc="3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Your website URL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7EA7E6-3EE5-9047-8101-39DA3B5E1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EFE71E98-A417-4ECC-ACEB-C0490C20DB04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069F89D-4357-534B-8912-37DADBB6242B}"/>
              </a:ext>
            </a:extLst>
          </p:cNvPr>
          <p:cNvSpPr txBox="1">
            <a:spLocks/>
          </p:cNvSpPr>
          <p:nvPr/>
        </p:nvSpPr>
        <p:spPr>
          <a:xfrm>
            <a:off x="94844" y="3450353"/>
            <a:ext cx="1214437" cy="42203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800" b="1" dirty="0">
                <a:solidFill>
                  <a:srgbClr val="D34539"/>
                </a:solidFill>
                <a:latin typeface="+mn-lt"/>
              </a:rPr>
              <a:t>Example</a:t>
            </a:r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1E614EC1-D2D4-4740-A66C-4688C16CDE59}"/>
              </a:ext>
            </a:extLst>
          </p:cNvPr>
          <p:cNvSpPr/>
          <p:nvPr/>
        </p:nvSpPr>
        <p:spPr>
          <a:xfrm>
            <a:off x="228927" y="3837582"/>
            <a:ext cx="832338" cy="328246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34F08FE-859B-9243-A5A4-9987586A0E1A}"/>
              </a:ext>
            </a:extLst>
          </p:cNvPr>
          <p:cNvSpPr txBox="1"/>
          <p:nvPr/>
        </p:nvSpPr>
        <p:spPr>
          <a:xfrm>
            <a:off x="214313" y="200024"/>
            <a:ext cx="2991342" cy="1323975"/>
          </a:xfrm>
          <a:prstGeom prst="rect">
            <a:avLst/>
          </a:prstGeom>
          <a:solidFill>
            <a:srgbClr val="D34539"/>
          </a:solidFill>
        </p:spPr>
        <p:txBody>
          <a:bodyPr wrap="square" lIns="182880" rIns="182880" rtlCol="0" anchor="ctr" anchorCtr="0">
            <a:noAutofit/>
          </a:bodyPr>
          <a:lstStyle/>
          <a:p>
            <a:pPr lvl="0" algn="ctr" defTabSz="457200">
              <a:defRPr/>
            </a:pPr>
            <a:r>
              <a:rPr lang="en-US" sz="1200" b="1" dirty="0">
                <a:solidFill>
                  <a:schemeClr val="bg1"/>
                </a:solidFill>
              </a:rPr>
              <a:t>Tip: </a:t>
            </a:r>
            <a:r>
              <a:rPr lang="en-US" sz="1200" dirty="0">
                <a:solidFill>
                  <a:schemeClr val="bg1"/>
                </a:solidFill>
              </a:rPr>
              <a:t>Pick EITHER the term, “Value Proposition” OR “Proof Point” OR “Bottom-Line Impact.” Do NOT use all three simultaneously!  </a:t>
            </a:r>
          </a:p>
        </p:txBody>
      </p:sp>
    </p:spTree>
    <p:extLst>
      <p:ext uri="{BB962C8B-B14F-4D97-AF65-F5344CB8AC3E}">
        <p14:creationId xmlns:p14="http://schemas.microsoft.com/office/powerpoint/2010/main" val="32942492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A39DD45-3162-C94C-93ED-4A164C8DF4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8000"/>
                    </a14:imgEffect>
                  </a14:imgLayer>
                </a14:imgProps>
              </a:ext>
            </a:extLst>
          </a:blip>
          <a:srcRect l="18767" r="18767"/>
          <a:stretch/>
        </p:blipFill>
        <p:spPr>
          <a:xfrm>
            <a:off x="4808514" y="0"/>
            <a:ext cx="7383486" cy="68580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FE41E0-E8B4-E24E-AA08-DA792BF7F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all" spc="3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Your website URL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5799A2-4D6D-8840-AF00-70D5C24BE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71E98-A417-4ECC-ACEB-C0490C20DB04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78DCB39-463D-704D-AB48-C0F9B430960E}"/>
              </a:ext>
            </a:extLst>
          </p:cNvPr>
          <p:cNvSpPr txBox="1">
            <a:spLocks/>
          </p:cNvSpPr>
          <p:nvPr/>
        </p:nvSpPr>
        <p:spPr>
          <a:xfrm>
            <a:off x="644770" y="1524000"/>
            <a:ext cx="3652986" cy="38100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600" b="1" dirty="0">
                <a:latin typeface="+mn-lt"/>
              </a:rPr>
              <a:t>INVESTMENT &amp; </a:t>
            </a:r>
          </a:p>
          <a:p>
            <a:pPr>
              <a:lnSpc>
                <a:spcPct val="100000"/>
              </a:lnSpc>
            </a:pPr>
            <a:r>
              <a:rPr lang="en-US" sz="3600" b="1" dirty="0">
                <a:latin typeface="+mn-lt"/>
              </a:rPr>
              <a:t>TIMELINE</a:t>
            </a:r>
          </a:p>
        </p:txBody>
      </p:sp>
      <p:graphicFrame>
        <p:nvGraphicFramePr>
          <p:cNvPr id="13" name="Table 9">
            <a:extLst>
              <a:ext uri="{FF2B5EF4-FFF2-40B4-BE49-F238E27FC236}">
                <a16:creationId xmlns:a16="http://schemas.microsoft.com/office/drawing/2014/main" id="{78719EAF-3B97-2D44-A8D3-0627B71395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2566856"/>
              </p:ext>
            </p:extLst>
          </p:nvPr>
        </p:nvGraphicFramePr>
        <p:xfrm>
          <a:off x="4979822" y="1071657"/>
          <a:ext cx="7032956" cy="461476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758239">
                  <a:extLst>
                    <a:ext uri="{9D8B030D-6E8A-4147-A177-3AD203B41FA5}">
                      <a16:colId xmlns:a16="http://schemas.microsoft.com/office/drawing/2014/main" val="1244278805"/>
                    </a:ext>
                  </a:extLst>
                </a:gridCol>
                <a:gridCol w="1758239">
                  <a:extLst>
                    <a:ext uri="{9D8B030D-6E8A-4147-A177-3AD203B41FA5}">
                      <a16:colId xmlns:a16="http://schemas.microsoft.com/office/drawing/2014/main" val="1404123095"/>
                    </a:ext>
                  </a:extLst>
                </a:gridCol>
                <a:gridCol w="1758239">
                  <a:extLst>
                    <a:ext uri="{9D8B030D-6E8A-4147-A177-3AD203B41FA5}">
                      <a16:colId xmlns:a16="http://schemas.microsoft.com/office/drawing/2014/main" val="3170631878"/>
                    </a:ext>
                  </a:extLst>
                </a:gridCol>
                <a:gridCol w="1758239">
                  <a:extLst>
                    <a:ext uri="{9D8B030D-6E8A-4147-A177-3AD203B41FA5}">
                      <a16:colId xmlns:a16="http://schemas.microsoft.com/office/drawing/2014/main" val="2670096121"/>
                    </a:ext>
                  </a:extLst>
                </a:gridCol>
              </a:tblGrid>
              <a:tr h="67248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SUCCESS COMPONENTS</a:t>
                      </a:r>
                    </a:p>
                  </a:txBody>
                  <a:tcPr marL="182880" marR="1828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TIMELINE or PHASES</a:t>
                      </a:r>
                    </a:p>
                  </a:txBody>
                  <a:tcPr marL="182880" marR="1828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INVESTMENT</a:t>
                      </a:r>
                    </a:p>
                  </a:txBody>
                  <a:tcPr marL="182880" marR="1828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ADDITIONAL ITEMS</a:t>
                      </a:r>
                    </a:p>
                  </a:txBody>
                  <a:tcPr marL="182880" marR="182880" anchor="ctr"/>
                </a:tc>
                <a:extLst>
                  <a:ext uri="{0D108BD9-81ED-4DB2-BD59-A6C34878D82A}">
                    <a16:rowId xmlns:a16="http://schemas.microsoft.com/office/drawing/2014/main" val="505532510"/>
                  </a:ext>
                </a:extLst>
              </a:tr>
              <a:tr h="672484">
                <a:tc>
                  <a:txBody>
                    <a:bodyPr/>
                    <a:lstStyle/>
                    <a:p>
                      <a:r>
                        <a:rPr lang="en-US" sz="1400" b="1" dirty="0"/>
                        <a:t>Component 1:</a:t>
                      </a:r>
                    </a:p>
                    <a:p>
                      <a:r>
                        <a:rPr lang="en-US" sz="1400" dirty="0"/>
                        <a:t>Say what It Is</a:t>
                      </a:r>
                    </a:p>
                  </a:txBody>
                  <a:tcPr marL="182880" marR="18288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June 21 - 25</a:t>
                      </a:r>
                    </a:p>
                  </a:txBody>
                  <a:tcPr marL="182880" marR="18288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$5,000 per training</a:t>
                      </a:r>
                    </a:p>
                  </a:txBody>
                  <a:tcPr marL="182880" marR="18288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$2,500 for video recording rights</a:t>
                      </a:r>
                    </a:p>
                  </a:txBody>
                  <a:tcPr marL="182880" marR="182880" anchor="ctr"/>
                </a:tc>
                <a:extLst>
                  <a:ext uri="{0D108BD9-81ED-4DB2-BD59-A6C34878D82A}">
                    <a16:rowId xmlns:a16="http://schemas.microsoft.com/office/drawing/2014/main" val="752216175"/>
                  </a:ext>
                </a:extLst>
              </a:tr>
              <a:tr h="839926">
                <a:tc>
                  <a:txBody>
                    <a:bodyPr/>
                    <a:lstStyle/>
                    <a:p>
                      <a:r>
                        <a:rPr lang="en-US" sz="1400" b="1" dirty="0"/>
                        <a:t>Component 2:</a:t>
                      </a:r>
                    </a:p>
                    <a:p>
                      <a:r>
                        <a:rPr lang="en-US" sz="1400" dirty="0"/>
                        <a:t>Say what It Is</a:t>
                      </a:r>
                    </a:p>
                  </a:txBody>
                  <a:tcPr marL="182880" marR="18288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Weeks 2 - 5</a:t>
                      </a:r>
                    </a:p>
                  </a:txBody>
                  <a:tcPr marL="182880" marR="18288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$39,333.58</a:t>
                      </a:r>
                    </a:p>
                  </a:txBody>
                  <a:tcPr marL="182880" marR="18288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$39 per employee per assessment</a:t>
                      </a:r>
                    </a:p>
                  </a:txBody>
                  <a:tcPr marL="182880" marR="182880" anchor="ctr"/>
                </a:tc>
                <a:extLst>
                  <a:ext uri="{0D108BD9-81ED-4DB2-BD59-A6C34878D82A}">
                    <a16:rowId xmlns:a16="http://schemas.microsoft.com/office/drawing/2014/main" val="2505178133"/>
                  </a:ext>
                </a:extLst>
              </a:tr>
              <a:tr h="672484">
                <a:tc>
                  <a:txBody>
                    <a:bodyPr/>
                    <a:lstStyle/>
                    <a:p>
                      <a:r>
                        <a:rPr lang="en-US" sz="1400" b="1" dirty="0"/>
                        <a:t>Component 3:</a:t>
                      </a:r>
                    </a:p>
                    <a:p>
                      <a:r>
                        <a:rPr lang="en-US" sz="1400" dirty="0"/>
                        <a:t>Say what It Is</a:t>
                      </a:r>
                    </a:p>
                  </a:txBody>
                  <a:tcPr marL="182880" marR="18288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Phase 3: </a:t>
                      </a:r>
                    </a:p>
                    <a:p>
                      <a:r>
                        <a:rPr lang="en-US" sz="1400" dirty="0"/>
                        <a:t>May – June </a:t>
                      </a:r>
                    </a:p>
                  </a:txBody>
                  <a:tcPr marL="182880" marR="18288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$350 per hour</a:t>
                      </a:r>
                    </a:p>
                  </a:txBody>
                  <a:tcPr marL="182880" marR="18288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N/A</a:t>
                      </a:r>
                    </a:p>
                  </a:txBody>
                  <a:tcPr marL="182880" marR="182880" anchor="ctr"/>
                </a:tc>
                <a:extLst>
                  <a:ext uri="{0D108BD9-81ED-4DB2-BD59-A6C34878D82A}">
                    <a16:rowId xmlns:a16="http://schemas.microsoft.com/office/drawing/2014/main" val="3858115823"/>
                  </a:ext>
                </a:extLst>
              </a:tr>
              <a:tr h="672484">
                <a:tc>
                  <a:txBody>
                    <a:bodyPr/>
                    <a:lstStyle/>
                    <a:p>
                      <a:r>
                        <a:rPr lang="en-US" sz="1400" b="1" dirty="0"/>
                        <a:t>Component 4:</a:t>
                      </a:r>
                    </a:p>
                    <a:p>
                      <a:r>
                        <a:rPr lang="en-US" sz="1400" dirty="0"/>
                        <a:t>Say what It Is</a:t>
                      </a:r>
                    </a:p>
                  </a:txBody>
                  <a:tcPr marL="182880" marR="18288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Starts August 1</a:t>
                      </a:r>
                    </a:p>
                  </a:txBody>
                  <a:tcPr marL="182880" marR="18288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Not to exceed $15,000</a:t>
                      </a:r>
                    </a:p>
                  </a:txBody>
                  <a:tcPr marL="182880" marR="18288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TBD</a:t>
                      </a:r>
                    </a:p>
                  </a:txBody>
                  <a:tcPr marL="182880" marR="182880" anchor="ctr"/>
                </a:tc>
                <a:extLst>
                  <a:ext uri="{0D108BD9-81ED-4DB2-BD59-A6C34878D82A}">
                    <a16:rowId xmlns:a16="http://schemas.microsoft.com/office/drawing/2014/main" val="1293982862"/>
                  </a:ext>
                </a:extLst>
              </a:tr>
              <a:tr h="1084905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182880" marR="182880" anchor="ctr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182880" marR="18288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Total Investment:</a:t>
                      </a:r>
                    </a:p>
                    <a:p>
                      <a:r>
                        <a:rPr lang="en-US" sz="1100" b="1" dirty="0">
                          <a:solidFill>
                            <a:srgbClr val="D34539"/>
                          </a:solidFill>
                        </a:rPr>
                        <a:t>(Note: It’s optional to summarize the total dollar figure)</a:t>
                      </a:r>
                    </a:p>
                  </a:txBody>
                  <a:tcPr marL="182880" marR="182880" anchor="ctr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182880" marR="182880" anchor="ctr"/>
                </a:tc>
                <a:extLst>
                  <a:ext uri="{0D108BD9-81ED-4DB2-BD59-A6C34878D82A}">
                    <a16:rowId xmlns:a16="http://schemas.microsoft.com/office/drawing/2014/main" val="3708235095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2A5FC764-ECC5-3343-AC21-D0679F3991A2}"/>
              </a:ext>
            </a:extLst>
          </p:cNvPr>
          <p:cNvSpPr txBox="1"/>
          <p:nvPr/>
        </p:nvSpPr>
        <p:spPr>
          <a:xfrm>
            <a:off x="214313" y="200024"/>
            <a:ext cx="2991342" cy="1323975"/>
          </a:xfrm>
          <a:prstGeom prst="rect">
            <a:avLst/>
          </a:prstGeom>
          <a:solidFill>
            <a:srgbClr val="D34539"/>
          </a:solidFill>
        </p:spPr>
        <p:txBody>
          <a:bodyPr wrap="square" lIns="182880" rIns="182880" rtlCol="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Tip: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We’ve intentionally provided various examples for you in the chart to right in terms of how you can present dollar figures, timelines, etc.  </a:t>
            </a:r>
          </a:p>
        </p:txBody>
      </p:sp>
    </p:spTree>
    <p:extLst>
      <p:ext uri="{BB962C8B-B14F-4D97-AF65-F5344CB8AC3E}">
        <p14:creationId xmlns:p14="http://schemas.microsoft.com/office/powerpoint/2010/main" val="34846997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A39DD45-3162-C94C-93ED-4A164C8DF4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6000"/>
                    </a14:imgEffect>
                  </a14:imgLayer>
                </a14:imgProps>
              </a:ext>
            </a:extLst>
          </a:blip>
          <a:srcRect l="13694" r="13694"/>
          <a:stretch/>
        </p:blipFill>
        <p:spPr>
          <a:xfrm>
            <a:off x="4808514" y="0"/>
            <a:ext cx="7383486" cy="68580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FE41E0-E8B4-E24E-AA08-DA792BF7F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all" spc="3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Your website URL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5799A2-4D6D-8840-AF00-70D5C24BE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71E98-A417-4ECC-ACEB-C0490C20DB04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78DCB39-463D-704D-AB48-C0F9B430960E}"/>
              </a:ext>
            </a:extLst>
          </p:cNvPr>
          <p:cNvSpPr txBox="1">
            <a:spLocks/>
          </p:cNvSpPr>
          <p:nvPr/>
        </p:nvSpPr>
        <p:spPr>
          <a:xfrm>
            <a:off x="644770" y="1524000"/>
            <a:ext cx="3652986" cy="38100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600" b="1" dirty="0">
                <a:latin typeface="+mn-lt"/>
              </a:rPr>
              <a:t>NEXT STEPS</a:t>
            </a:r>
          </a:p>
        </p:txBody>
      </p:sp>
      <p:graphicFrame>
        <p:nvGraphicFramePr>
          <p:cNvPr id="13" name="Table 9">
            <a:extLst>
              <a:ext uri="{FF2B5EF4-FFF2-40B4-BE49-F238E27FC236}">
                <a16:creationId xmlns:a16="http://schemas.microsoft.com/office/drawing/2014/main" id="{78719EAF-3B97-2D44-A8D3-0627B71395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850624"/>
              </p:ext>
            </p:extLst>
          </p:nvPr>
        </p:nvGraphicFramePr>
        <p:xfrm>
          <a:off x="4979822" y="1343072"/>
          <a:ext cx="7021677" cy="417185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340559">
                  <a:extLst>
                    <a:ext uri="{9D8B030D-6E8A-4147-A177-3AD203B41FA5}">
                      <a16:colId xmlns:a16="http://schemas.microsoft.com/office/drawing/2014/main" val="1244278805"/>
                    </a:ext>
                  </a:extLst>
                </a:gridCol>
                <a:gridCol w="2340559">
                  <a:extLst>
                    <a:ext uri="{9D8B030D-6E8A-4147-A177-3AD203B41FA5}">
                      <a16:colId xmlns:a16="http://schemas.microsoft.com/office/drawing/2014/main" val="1404123095"/>
                    </a:ext>
                  </a:extLst>
                </a:gridCol>
                <a:gridCol w="2340559">
                  <a:extLst>
                    <a:ext uri="{9D8B030D-6E8A-4147-A177-3AD203B41FA5}">
                      <a16:colId xmlns:a16="http://schemas.microsoft.com/office/drawing/2014/main" val="3170631878"/>
                    </a:ext>
                  </a:extLst>
                </a:gridCol>
              </a:tblGrid>
              <a:tr h="77025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ITEM</a:t>
                      </a:r>
                    </a:p>
                  </a:txBody>
                  <a:tcPr marL="182880" marR="1828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OWNER</a:t>
                      </a:r>
                    </a:p>
                  </a:txBody>
                  <a:tcPr marL="182880" marR="18288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TIMING</a:t>
                      </a:r>
                    </a:p>
                  </a:txBody>
                  <a:tcPr marL="182880" marR="182880" anchor="ctr"/>
                </a:tc>
                <a:extLst>
                  <a:ext uri="{0D108BD9-81ED-4DB2-BD59-A6C34878D82A}">
                    <a16:rowId xmlns:a16="http://schemas.microsoft.com/office/drawing/2014/main" val="505532510"/>
                  </a:ext>
                </a:extLst>
              </a:tr>
              <a:tr h="770256">
                <a:tc>
                  <a:txBody>
                    <a:bodyPr/>
                    <a:lstStyle/>
                    <a:p>
                      <a:r>
                        <a:rPr lang="en-US" sz="1400" dirty="0"/>
                        <a:t>Send agreement to ACME Corp.</a:t>
                      </a:r>
                    </a:p>
                  </a:txBody>
                  <a:tcPr marL="182880" marR="18288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John Adams, </a:t>
                      </a:r>
                    </a:p>
                    <a:p>
                      <a:r>
                        <a:rPr lang="en-US" sz="1400" dirty="0"/>
                        <a:t>ABC Consulting LLC</a:t>
                      </a:r>
                    </a:p>
                  </a:txBody>
                  <a:tcPr marL="182880" marR="18288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NLT Friday, May 28</a:t>
                      </a:r>
                    </a:p>
                  </a:txBody>
                  <a:tcPr marL="182880" marR="182880" anchor="ctr"/>
                </a:tc>
                <a:extLst>
                  <a:ext uri="{0D108BD9-81ED-4DB2-BD59-A6C34878D82A}">
                    <a16:rowId xmlns:a16="http://schemas.microsoft.com/office/drawing/2014/main" val="752216175"/>
                  </a:ext>
                </a:extLst>
              </a:tr>
              <a:tr h="962042">
                <a:tc>
                  <a:txBody>
                    <a:bodyPr/>
                    <a:lstStyle/>
                    <a:p>
                      <a:r>
                        <a:rPr lang="en-US" sz="1400" dirty="0"/>
                        <a:t>Introduce ABC Consulting to Accounting Dept.</a:t>
                      </a:r>
                    </a:p>
                  </a:txBody>
                  <a:tcPr marL="182880" marR="18288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Jacklyn Smith, </a:t>
                      </a:r>
                      <a:br>
                        <a:rPr lang="en-US" sz="1400" dirty="0"/>
                      </a:br>
                      <a:r>
                        <a:rPr lang="en-US" sz="1400" dirty="0"/>
                        <a:t>ACME Corp.</a:t>
                      </a:r>
                    </a:p>
                  </a:txBody>
                  <a:tcPr marL="182880" marR="18288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NLT Wed., June 2</a:t>
                      </a:r>
                    </a:p>
                  </a:txBody>
                  <a:tcPr marL="182880" marR="182880" anchor="ctr"/>
                </a:tc>
                <a:extLst>
                  <a:ext uri="{0D108BD9-81ED-4DB2-BD59-A6C34878D82A}">
                    <a16:rowId xmlns:a16="http://schemas.microsoft.com/office/drawing/2014/main" val="2505178133"/>
                  </a:ext>
                </a:extLst>
              </a:tr>
              <a:tr h="899046">
                <a:tc>
                  <a:txBody>
                    <a:bodyPr/>
                    <a:lstStyle/>
                    <a:p>
                      <a:r>
                        <a:rPr lang="en-US" sz="1400" dirty="0"/>
                        <a:t>Execute program agreement and onboarding docs</a:t>
                      </a:r>
                    </a:p>
                  </a:txBody>
                  <a:tcPr marL="182880" marR="18288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ACME Corp. and ABC Consulting, LLC</a:t>
                      </a:r>
                    </a:p>
                  </a:txBody>
                  <a:tcPr marL="182880" marR="18288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NLT Friday, June11</a:t>
                      </a:r>
                    </a:p>
                  </a:txBody>
                  <a:tcPr marL="182880" marR="182880" anchor="ctr"/>
                </a:tc>
                <a:extLst>
                  <a:ext uri="{0D108BD9-81ED-4DB2-BD59-A6C34878D82A}">
                    <a16:rowId xmlns:a16="http://schemas.microsoft.com/office/drawing/2014/main" val="3858115823"/>
                  </a:ext>
                </a:extLst>
              </a:tr>
              <a:tr h="770256">
                <a:tc>
                  <a:txBody>
                    <a:bodyPr/>
                    <a:lstStyle/>
                    <a:p>
                      <a:r>
                        <a:rPr lang="en-US" sz="1400" dirty="0"/>
                        <a:t>Host kick-off call </a:t>
                      </a:r>
                    </a:p>
                  </a:txBody>
                  <a:tcPr marL="182880" marR="18288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ACME Corp. and ABC Consulting, LLC</a:t>
                      </a:r>
                    </a:p>
                  </a:txBody>
                  <a:tcPr marL="182880" marR="18288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NLT Friday, June11</a:t>
                      </a:r>
                    </a:p>
                  </a:txBody>
                  <a:tcPr marL="182880" marR="182880" anchor="ctr"/>
                </a:tc>
                <a:extLst>
                  <a:ext uri="{0D108BD9-81ED-4DB2-BD59-A6C34878D82A}">
                    <a16:rowId xmlns:a16="http://schemas.microsoft.com/office/drawing/2014/main" val="1293982862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236DB5F1-81BF-964C-ADC4-5F60D1AA54E4}"/>
              </a:ext>
            </a:extLst>
          </p:cNvPr>
          <p:cNvSpPr txBox="1"/>
          <p:nvPr/>
        </p:nvSpPr>
        <p:spPr>
          <a:xfrm>
            <a:off x="214313" y="200024"/>
            <a:ext cx="2991342" cy="1323975"/>
          </a:xfrm>
          <a:prstGeom prst="rect">
            <a:avLst/>
          </a:prstGeom>
          <a:solidFill>
            <a:srgbClr val="D34539"/>
          </a:solidFill>
        </p:spPr>
        <p:txBody>
          <a:bodyPr wrap="square" lIns="182880" rIns="182880" rtlCol="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Tip: </a:t>
            </a:r>
            <a:r>
              <a:rPr lang="en-US" sz="1200" dirty="0">
                <a:solidFill>
                  <a:schemeClr val="bg1"/>
                </a:solidFill>
              </a:rPr>
              <a:t>The chart to the right includes examples of common next steps. Customize the next steps to what makes sense for your scenario.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1644146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A120007-01E9-E943-8F6C-BCD6EFCC3FD9}"/>
              </a:ext>
            </a:extLst>
          </p:cNvPr>
          <p:cNvSpPr/>
          <p:nvPr/>
        </p:nvSpPr>
        <p:spPr>
          <a:xfrm>
            <a:off x="0" y="2071688"/>
            <a:ext cx="12192000" cy="3725374"/>
          </a:xfrm>
          <a:prstGeom prst="rect">
            <a:avLst/>
          </a:prstGeom>
          <a:solidFill>
            <a:schemeClr val="accent6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8F639D-0AB0-BF4B-885F-5E70E460A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762001"/>
            <a:ext cx="9144000" cy="86909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ADDITIONAL ITEMS YOU MAY WANT TO INCLUDE IN YOUR PROPOSAL</a:t>
            </a:r>
          </a:p>
        </p:txBody>
      </p:sp>
      <p:graphicFrame>
        <p:nvGraphicFramePr>
          <p:cNvPr id="16" name="Content Placeholder 2">
            <a:extLst>
              <a:ext uri="{FF2B5EF4-FFF2-40B4-BE49-F238E27FC236}">
                <a16:creationId xmlns:a16="http://schemas.microsoft.com/office/drawing/2014/main" id="{F4A4D22F-A4A0-4796-9DEC-F9A5ACD2909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5289274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C263E0-19A2-3B4C-ACCC-33FFDA9B2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all" spc="3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Your website URL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3C9A0A-A9B1-E44C-A29A-73086E7BE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EFE71E98-A417-4ECC-ACEB-C0490C20DB04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0351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E8D8752D-8245-BF4B-B3DE-83B4E3BBF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1"/>
            <a:ext cx="12192000" cy="685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2515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2E08F0DE-112C-964C-8010-F337BF1BC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1"/>
            <a:ext cx="12192000" cy="685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5033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Text, letter&#10;&#10;Description automatically generated">
            <a:extLst>
              <a:ext uri="{FF2B5EF4-FFF2-40B4-BE49-F238E27FC236}">
                <a16:creationId xmlns:a16="http://schemas.microsoft.com/office/drawing/2014/main" id="{C7849EE1-D4C1-A14E-A886-2A706FEC4D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1"/>
            <a:ext cx="12192000" cy="685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2994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Many light bulbs">
            <a:extLst>
              <a:ext uri="{FF2B5EF4-FFF2-40B4-BE49-F238E27FC236}">
                <a16:creationId xmlns:a16="http://schemas.microsoft.com/office/drawing/2014/main" id="{817ACD38-F181-C645-94DB-A89C023EE2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0000"/>
          </a:blip>
          <a:srcRect t="25549" r="1178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B88788-1812-9844-A91F-1F15BF99D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all" spc="3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Your website URL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DE4AB23-A6EA-2D4E-BC15-B75EB62C3021}"/>
              </a:ext>
            </a:extLst>
          </p:cNvPr>
          <p:cNvSpPr/>
          <p:nvPr/>
        </p:nvSpPr>
        <p:spPr>
          <a:xfrm>
            <a:off x="1875693" y="1060939"/>
            <a:ext cx="8440615" cy="4736123"/>
          </a:xfrm>
          <a:prstGeom prst="rect">
            <a:avLst/>
          </a:prstGeom>
          <a:solidFill>
            <a:schemeClr val="tx1">
              <a:alpha val="90000"/>
            </a:schemeClr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4B5157-303B-624F-8C00-1197A4881A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1980244"/>
            <a:ext cx="6095999" cy="1317493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n-US" sz="3600" b="0" spc="300" dirty="0">
                <a:solidFill>
                  <a:schemeClr val="bg1"/>
                </a:solidFill>
              </a:rPr>
              <a:t>Prepared For: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Client Name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Client Project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40597E-FFFE-DA43-87AE-93F044043E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02654" y="4577606"/>
            <a:ext cx="6041346" cy="688369"/>
          </a:xfrm>
        </p:spPr>
        <p:txBody>
          <a:bodyPr anchor="ctr">
            <a:normAutofit fontScale="85000" lnSpcReduction="2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+mj-lt"/>
              </a:rPr>
              <a:t>Your Logo Here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+mj-lt"/>
              </a:rPr>
              <a:t>Date Here</a:t>
            </a:r>
          </a:p>
        </p:txBody>
      </p:sp>
    </p:spTree>
    <p:extLst>
      <p:ext uri="{BB962C8B-B14F-4D97-AF65-F5344CB8AC3E}">
        <p14:creationId xmlns:p14="http://schemas.microsoft.com/office/powerpoint/2010/main" val="23481739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etallic spheres connected in mesh">
            <a:extLst>
              <a:ext uri="{FF2B5EF4-FFF2-40B4-BE49-F238E27FC236}">
                <a16:creationId xmlns:a16="http://schemas.microsoft.com/office/drawing/2014/main" id="{D684D54F-2D4C-924C-A182-8532C80918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4000"/>
          </a:blip>
          <a:srcRect t="1560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CAC177-1E1B-0443-BA7E-F23C36790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all" spc="3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Your website URL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6E8E30-2068-7545-9103-C1727C2AA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71E98-A417-4ECC-ACEB-C0490C20DB04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17DF63-F4CA-424D-9894-EB71EF1770EC}"/>
              </a:ext>
            </a:extLst>
          </p:cNvPr>
          <p:cNvSpPr/>
          <p:nvPr/>
        </p:nvSpPr>
        <p:spPr>
          <a:xfrm>
            <a:off x="0" y="1060939"/>
            <a:ext cx="12192000" cy="4736123"/>
          </a:xfrm>
          <a:prstGeom prst="rect">
            <a:avLst/>
          </a:prstGeom>
          <a:solidFill>
            <a:schemeClr val="tx1">
              <a:alpha val="90000"/>
            </a:schemeClr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18DF72-319C-8247-957D-F2555D94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770" y="1524000"/>
            <a:ext cx="3652986" cy="3810000"/>
          </a:xfrm>
        </p:spPr>
        <p:txBody>
          <a:bodyPr vert="horz" wrap="none" lIns="91440" tIns="45720" rIns="91440" bIns="45720" rtlCol="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b="1" dirty="0">
                <a:solidFill>
                  <a:schemeClr val="bg1"/>
                </a:solidFill>
                <a:latin typeface="+mn-lt"/>
              </a:rPr>
              <a:t>OPPORTUNITY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15CE32-D958-B048-843C-A46397080D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1524000"/>
            <a:ext cx="5334000" cy="3810001"/>
          </a:xfr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dirty="0">
                <a:solidFill>
                  <a:schemeClr val="bg1"/>
                </a:solidFill>
              </a:rPr>
              <a:t>Describe what the end result could be for the client with the right solution. What’s the big vision? What’s their big untapped opportunity? </a:t>
            </a:r>
          </a:p>
          <a:p>
            <a:pPr marL="0" indent="0">
              <a:lnSpc>
                <a:spcPct val="120000"/>
              </a:lnSpc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dirty="0">
                <a:solidFill>
                  <a:schemeClr val="bg1"/>
                </a:solidFill>
              </a:rPr>
              <a:t>Pro Tip: Don’t waste time describing the prospect’s current situation or stating back to them everything they just told you. That’s a waste of </a:t>
            </a:r>
            <a:r>
              <a:rPr lang="en-US" i="1" dirty="0">
                <a:solidFill>
                  <a:schemeClr val="bg1"/>
                </a:solidFill>
              </a:rPr>
              <a:t>their</a:t>
            </a:r>
            <a:r>
              <a:rPr lang="en-US" dirty="0">
                <a:solidFill>
                  <a:schemeClr val="bg1"/>
                </a:solidFill>
              </a:rPr>
              <a:t> time, as much as it’s a waste of </a:t>
            </a:r>
            <a:r>
              <a:rPr lang="en-US" i="1" dirty="0">
                <a:solidFill>
                  <a:schemeClr val="bg1"/>
                </a:solidFill>
              </a:rPr>
              <a:t>yours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748585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typewriter on a table&#10;&#10;Description automatically generated with medium confidence">
            <a:extLst>
              <a:ext uri="{FF2B5EF4-FFF2-40B4-BE49-F238E27FC236}">
                <a16:creationId xmlns:a16="http://schemas.microsoft.com/office/drawing/2014/main" id="{E7BF30A0-A16A-7D48-9DC3-5633BBFBB7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5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5322" t="18359" r="27554" b="6959"/>
          <a:stretch/>
        </p:blipFill>
        <p:spPr>
          <a:xfrm>
            <a:off x="4322739" y="0"/>
            <a:ext cx="7869261" cy="68580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FE41E0-E8B4-E24E-AA08-DA792BF7F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all" spc="3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YOUR website URL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5799A2-4D6D-8840-AF00-70D5C24BE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71E98-A417-4ECC-ACEB-C0490C20DB04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ade Gothic Next Cond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ade Gothic Next Cond"/>
              <a:ea typeface="+mn-ea"/>
              <a:cs typeface="+mn-cs"/>
            </a:endParaRPr>
          </a:p>
        </p:txBody>
      </p:sp>
      <p:graphicFrame>
        <p:nvGraphicFramePr>
          <p:cNvPr id="24" name="Content Placeholder 2">
            <a:extLst>
              <a:ext uri="{FF2B5EF4-FFF2-40B4-BE49-F238E27FC236}">
                <a16:creationId xmlns:a16="http://schemas.microsoft.com/office/drawing/2014/main" id="{B662333B-045D-4DDB-872E-B6CBF3451D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34381421"/>
              </p:ext>
            </p:extLst>
          </p:nvPr>
        </p:nvGraphicFramePr>
        <p:xfrm>
          <a:off x="5205046" y="762001"/>
          <a:ext cx="6224954" cy="5333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078DCB39-463D-704D-AB48-C0F9B430960E}"/>
              </a:ext>
            </a:extLst>
          </p:cNvPr>
          <p:cNvSpPr txBox="1">
            <a:spLocks/>
          </p:cNvSpPr>
          <p:nvPr/>
        </p:nvSpPr>
        <p:spPr>
          <a:xfrm>
            <a:off x="644770" y="1524000"/>
            <a:ext cx="3652986" cy="38100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600" b="1" dirty="0">
                <a:latin typeface="+mn-lt"/>
              </a:rPr>
              <a:t>SPECIFIC</a:t>
            </a:r>
            <a:br>
              <a:rPr lang="en-US" sz="3600" b="1" dirty="0">
                <a:latin typeface="+mn-lt"/>
              </a:rPr>
            </a:br>
            <a:r>
              <a:rPr lang="en-US" sz="3600" b="1" dirty="0">
                <a:latin typeface="+mn-lt"/>
              </a:rPr>
              <a:t>GOALS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24AFE78-42C7-5747-BD46-6F44E8608619}"/>
              </a:ext>
            </a:extLst>
          </p:cNvPr>
          <p:cNvSpPr txBox="1">
            <a:spLocks/>
          </p:cNvSpPr>
          <p:nvPr/>
        </p:nvSpPr>
        <p:spPr>
          <a:xfrm>
            <a:off x="2743200" y="5005753"/>
            <a:ext cx="1652953" cy="42203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b="1" dirty="0">
                <a:solidFill>
                  <a:srgbClr val="D34539"/>
                </a:solidFill>
                <a:latin typeface="+mn-lt"/>
              </a:rPr>
              <a:t>Example</a:t>
            </a: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A461246D-3CD5-6C4E-8FEE-6B265FAF6742}"/>
              </a:ext>
            </a:extLst>
          </p:cNvPr>
          <p:cNvSpPr/>
          <p:nvPr/>
        </p:nvSpPr>
        <p:spPr>
          <a:xfrm>
            <a:off x="4220308" y="5064369"/>
            <a:ext cx="832338" cy="328246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70793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92B75B4-434C-8242-ADBD-38796A0471B1}"/>
              </a:ext>
            </a:extLst>
          </p:cNvPr>
          <p:cNvSpPr/>
          <p:nvPr/>
        </p:nvSpPr>
        <p:spPr>
          <a:xfrm>
            <a:off x="0" y="0"/>
            <a:ext cx="7286625" cy="4900613"/>
          </a:xfrm>
          <a:prstGeom prst="rect">
            <a:avLst/>
          </a:prstGeom>
          <a:solidFill>
            <a:schemeClr val="bg1">
              <a:lumMod val="50000"/>
            </a:schemeClr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D326DB-3108-E74F-AF96-63B2FDA42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5266" y="5170714"/>
            <a:ext cx="5984436" cy="1099456"/>
          </a:xfrm>
        </p:spPr>
        <p:txBody>
          <a:bodyPr anchor="t">
            <a:normAutofit/>
          </a:bodyPr>
          <a:lstStyle/>
          <a:p>
            <a:pPr algn="r"/>
            <a:r>
              <a:rPr lang="en-US" sz="3600" b="1" dirty="0">
                <a:latin typeface="+mn-lt"/>
              </a:rPr>
              <a:t>SAMPLE ACTIVE VERBS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245976-B9FF-4246-986D-4471F287A2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4627" y="1394459"/>
            <a:ext cx="1871663" cy="3549017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</a:pPr>
            <a:r>
              <a:rPr lang="en-US" sz="2000" dirty="0"/>
              <a:t>Increase</a:t>
            </a:r>
          </a:p>
          <a:p>
            <a:pPr>
              <a:buClr>
                <a:schemeClr val="tx1"/>
              </a:buClr>
            </a:pPr>
            <a:r>
              <a:rPr lang="en-US" sz="2000" dirty="0"/>
              <a:t>Grow</a:t>
            </a:r>
          </a:p>
          <a:p>
            <a:pPr>
              <a:buClr>
                <a:schemeClr val="tx1"/>
              </a:buClr>
            </a:pPr>
            <a:r>
              <a:rPr lang="en-US" sz="2000" dirty="0"/>
              <a:t>Expand</a:t>
            </a:r>
          </a:p>
          <a:p>
            <a:pPr>
              <a:buClr>
                <a:schemeClr val="tx1"/>
              </a:buClr>
            </a:pPr>
            <a:r>
              <a:rPr lang="en-US" sz="2000" dirty="0"/>
              <a:t>Accelerate</a:t>
            </a:r>
          </a:p>
          <a:p>
            <a:pPr>
              <a:buClr>
                <a:schemeClr val="tx1"/>
              </a:buClr>
            </a:pPr>
            <a:r>
              <a:rPr lang="en-US" sz="2000" dirty="0"/>
              <a:t>Boost</a:t>
            </a:r>
          </a:p>
          <a:p>
            <a:pPr>
              <a:buClr>
                <a:schemeClr val="tx1"/>
              </a:buClr>
            </a:pPr>
            <a:r>
              <a:rPr lang="en-US" sz="2000" dirty="0"/>
              <a:t>Upgrade</a:t>
            </a:r>
          </a:p>
          <a:p>
            <a:pPr>
              <a:buClr>
                <a:schemeClr val="tx1"/>
              </a:buClr>
            </a:pPr>
            <a:r>
              <a:rPr lang="en-US" sz="2000" dirty="0"/>
              <a:t>Raise</a:t>
            </a:r>
          </a:p>
          <a:p>
            <a:pPr>
              <a:buClr>
                <a:schemeClr val="tx1"/>
              </a:buClr>
            </a:pPr>
            <a:r>
              <a:rPr lang="en-US" sz="2000" dirty="0"/>
              <a:t>Improve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771354-E1F7-314B-AF8B-F0DCFC8DD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b="1" cap="all" spc="300" dirty="0">
                <a:solidFill>
                  <a:schemeClr val="tx1"/>
                </a:solidFill>
              </a:rPr>
              <a:t>YOUR </a:t>
            </a:r>
            <a:r>
              <a:rPr kumimoji="0" lang="en-US" sz="700" b="1" i="0" u="none" strike="noStrike" kern="1200" cap="all" spc="3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website URL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980414-E004-2145-AA48-7FBB4BB25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71E98-A417-4ECC-ACEB-C0490C20DB04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666821B-7942-314B-9DCB-D4AB01AE567E}"/>
              </a:ext>
            </a:extLst>
          </p:cNvPr>
          <p:cNvSpPr txBox="1">
            <a:spLocks/>
          </p:cNvSpPr>
          <p:nvPr/>
        </p:nvSpPr>
        <p:spPr>
          <a:xfrm>
            <a:off x="9772649" y="1394459"/>
            <a:ext cx="1871663" cy="35490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</a:pPr>
            <a:r>
              <a:rPr lang="en-US" sz="2000" dirty="0"/>
              <a:t>Decrease</a:t>
            </a:r>
          </a:p>
          <a:p>
            <a:pPr>
              <a:buClr>
                <a:schemeClr val="tx1"/>
              </a:buClr>
            </a:pPr>
            <a:r>
              <a:rPr lang="en-US" sz="2000" dirty="0"/>
              <a:t>Shrink</a:t>
            </a:r>
          </a:p>
          <a:p>
            <a:pPr>
              <a:buClr>
                <a:schemeClr val="tx1"/>
              </a:buClr>
            </a:pPr>
            <a:r>
              <a:rPr lang="en-US" sz="2000" dirty="0"/>
              <a:t>Reduce</a:t>
            </a:r>
          </a:p>
          <a:p>
            <a:pPr>
              <a:buClr>
                <a:schemeClr val="tx1"/>
              </a:buClr>
            </a:pPr>
            <a:r>
              <a:rPr lang="en-US" sz="2000" dirty="0"/>
              <a:t>Minimize </a:t>
            </a:r>
          </a:p>
          <a:p>
            <a:pPr>
              <a:buClr>
                <a:schemeClr val="tx1"/>
              </a:buClr>
            </a:pPr>
            <a:r>
              <a:rPr lang="en-US" sz="2000" dirty="0"/>
              <a:t>Eliminate</a:t>
            </a:r>
          </a:p>
          <a:p>
            <a:pPr>
              <a:buClr>
                <a:schemeClr val="tx1"/>
              </a:buClr>
            </a:pPr>
            <a:r>
              <a:rPr lang="en-US" sz="2000" dirty="0"/>
              <a:t>Shorten</a:t>
            </a:r>
          </a:p>
          <a:p>
            <a:pPr>
              <a:buClr>
                <a:schemeClr val="tx1"/>
              </a:buClr>
            </a:pPr>
            <a:r>
              <a:rPr lang="en-US" sz="2000" dirty="0"/>
              <a:t>Cut</a:t>
            </a:r>
          </a:p>
          <a:p>
            <a:pPr>
              <a:buClr>
                <a:schemeClr val="tx1"/>
              </a:buClr>
            </a:pPr>
            <a:r>
              <a:rPr lang="en-US" sz="2000" dirty="0"/>
              <a:t>Curtail</a:t>
            </a:r>
          </a:p>
          <a:p>
            <a:pPr>
              <a:buClr>
                <a:schemeClr val="tx1"/>
              </a:buClr>
            </a:pPr>
            <a:endParaRPr lang="en-US" sz="2000" dirty="0"/>
          </a:p>
          <a:p>
            <a:pPr>
              <a:buClr>
                <a:schemeClr val="tx1"/>
              </a:buClr>
            </a:pPr>
            <a:endParaRPr lang="en-US" sz="2000" dirty="0"/>
          </a:p>
          <a:p>
            <a:pPr>
              <a:buClr>
                <a:schemeClr val="tx1"/>
              </a:buClr>
            </a:pPr>
            <a:endParaRPr lang="en-US" sz="2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F1E989-84C7-FB4F-8786-76465289278E}"/>
              </a:ext>
            </a:extLst>
          </p:cNvPr>
          <p:cNvSpPr/>
          <p:nvPr/>
        </p:nvSpPr>
        <p:spPr>
          <a:xfrm>
            <a:off x="0" y="0"/>
            <a:ext cx="7058025" cy="4714875"/>
          </a:xfrm>
          <a:prstGeom prst="rect">
            <a:avLst/>
          </a:prstGeom>
          <a:solidFill>
            <a:schemeClr val="bg1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FABB8C-5493-E34A-A421-EE35E1D391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6000"/>
          </a:blip>
          <a:srcRect t="270" b="270"/>
          <a:stretch/>
        </p:blipFill>
        <p:spPr>
          <a:xfrm>
            <a:off x="1" y="0"/>
            <a:ext cx="7058024" cy="471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1562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eople clapping hands">
            <a:extLst>
              <a:ext uri="{FF2B5EF4-FFF2-40B4-BE49-F238E27FC236}">
                <a16:creationId xmlns:a16="http://schemas.microsoft.com/office/drawing/2014/main" id="{AA39DD45-3162-C94C-93ED-4A164C8DF43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2000"/>
          </a:blip>
          <a:srcRect l="3328" r="3328"/>
          <a:stretch/>
        </p:blipFill>
        <p:spPr>
          <a:xfrm>
            <a:off x="4322739" y="0"/>
            <a:ext cx="7869261" cy="68580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FE41E0-E8B4-E24E-AA08-DA792BF7F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all" spc="3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YOUR website URL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5799A2-4D6D-8840-AF00-70D5C24BE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71E98-A417-4ECC-ACEB-C0490C20DB04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ade Gothic Next Cond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ade Gothic Next Cond"/>
              <a:ea typeface="+mn-ea"/>
              <a:cs typeface="+mn-cs"/>
            </a:endParaRPr>
          </a:p>
        </p:txBody>
      </p:sp>
      <p:graphicFrame>
        <p:nvGraphicFramePr>
          <p:cNvPr id="24" name="Content Placeholder 2">
            <a:extLst>
              <a:ext uri="{FF2B5EF4-FFF2-40B4-BE49-F238E27FC236}">
                <a16:creationId xmlns:a16="http://schemas.microsoft.com/office/drawing/2014/main" id="{B662333B-045D-4DDB-872E-B6CBF3451D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060840"/>
              </p:ext>
            </p:extLst>
          </p:nvPr>
        </p:nvGraphicFramePr>
        <p:xfrm>
          <a:off x="5205046" y="762001"/>
          <a:ext cx="6224954" cy="5333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078DCB39-463D-704D-AB48-C0F9B430960E}"/>
              </a:ext>
            </a:extLst>
          </p:cNvPr>
          <p:cNvSpPr txBox="1">
            <a:spLocks/>
          </p:cNvSpPr>
          <p:nvPr/>
        </p:nvSpPr>
        <p:spPr>
          <a:xfrm>
            <a:off x="644770" y="1524000"/>
            <a:ext cx="3652986" cy="38100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600" b="1" dirty="0">
                <a:latin typeface="+mn-lt"/>
              </a:rPr>
              <a:t>ADDITIONAL </a:t>
            </a:r>
          </a:p>
          <a:p>
            <a:pPr>
              <a:lnSpc>
                <a:spcPct val="100000"/>
              </a:lnSpc>
            </a:pPr>
            <a:r>
              <a:rPr lang="en-US" sz="3600" b="1" dirty="0">
                <a:latin typeface="+mn-lt"/>
              </a:rPr>
              <a:t>OUTCOMES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24AFE78-42C7-5747-BD46-6F44E8608619}"/>
              </a:ext>
            </a:extLst>
          </p:cNvPr>
          <p:cNvSpPr txBox="1">
            <a:spLocks/>
          </p:cNvSpPr>
          <p:nvPr/>
        </p:nvSpPr>
        <p:spPr>
          <a:xfrm>
            <a:off x="2743200" y="5005753"/>
            <a:ext cx="1652953" cy="42203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b="1" dirty="0">
                <a:solidFill>
                  <a:srgbClr val="D34539"/>
                </a:solidFill>
                <a:latin typeface="+mn-lt"/>
              </a:rPr>
              <a:t>Example</a:t>
            </a: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A461246D-3CD5-6C4E-8FEE-6B265FAF6742}"/>
              </a:ext>
            </a:extLst>
          </p:cNvPr>
          <p:cNvSpPr/>
          <p:nvPr/>
        </p:nvSpPr>
        <p:spPr>
          <a:xfrm>
            <a:off x="4220308" y="5064369"/>
            <a:ext cx="832338" cy="328246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7839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lose-up of paper clips on the table">
            <a:extLst>
              <a:ext uri="{FF2B5EF4-FFF2-40B4-BE49-F238E27FC236}">
                <a16:creationId xmlns:a16="http://schemas.microsoft.com/office/drawing/2014/main" id="{B6A77579-6AB4-B74E-A6E3-9EDB65F4D7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1000"/>
          </a:blip>
          <a:srcRect l="1" r="1" b="1562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CAC177-1E1B-0443-BA7E-F23C36790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all" spc="3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YOUR website URL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6E8E30-2068-7545-9103-C1727C2AA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71E98-A417-4ECC-ACEB-C0490C20DB04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17DF63-F4CA-424D-9894-EB71EF1770EC}"/>
              </a:ext>
            </a:extLst>
          </p:cNvPr>
          <p:cNvSpPr/>
          <p:nvPr/>
        </p:nvSpPr>
        <p:spPr>
          <a:xfrm>
            <a:off x="0" y="1060939"/>
            <a:ext cx="12192000" cy="4736123"/>
          </a:xfrm>
          <a:prstGeom prst="rect">
            <a:avLst/>
          </a:prstGeom>
          <a:solidFill>
            <a:schemeClr val="tx1">
              <a:alpha val="85000"/>
            </a:schemeClr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18DF72-319C-8247-957D-F2555D94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770" y="1524000"/>
            <a:ext cx="3652986" cy="3810000"/>
          </a:xfrm>
        </p:spPr>
        <p:txBody>
          <a:bodyPr vert="horz" wrap="none" lIns="91440" tIns="45720" rIns="91440" bIns="45720" rtlCol="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b="1" dirty="0">
                <a:solidFill>
                  <a:schemeClr val="bg1"/>
                </a:solidFill>
                <a:latin typeface="+mn-lt"/>
              </a:rPr>
              <a:t>PROJECT</a:t>
            </a:r>
            <a:br>
              <a:rPr lang="en-US" b="1" dirty="0">
                <a:solidFill>
                  <a:schemeClr val="bg1"/>
                </a:solidFill>
                <a:latin typeface="+mn-lt"/>
              </a:rPr>
            </a:br>
            <a:r>
              <a:rPr lang="en-US" b="1" dirty="0">
                <a:solidFill>
                  <a:schemeClr val="bg1"/>
                </a:solidFill>
                <a:latin typeface="+mn-lt"/>
              </a:rPr>
              <a:t>SCOPE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15CE32-D958-B048-843C-A46397080D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1524000"/>
            <a:ext cx="5334000" cy="3810001"/>
          </a:xfrm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b="1" dirty="0">
                <a:solidFill>
                  <a:schemeClr val="bg1"/>
                </a:solidFill>
              </a:rPr>
              <a:t>In Scope: </a:t>
            </a:r>
            <a:r>
              <a:rPr lang="en-US" dirty="0">
                <a:solidFill>
                  <a:schemeClr val="bg1"/>
                </a:solidFill>
              </a:rPr>
              <a:t>Describe what elements will be addressed in this project or initiative. </a:t>
            </a:r>
          </a:p>
          <a:p>
            <a:pPr marL="0" indent="0">
              <a:lnSpc>
                <a:spcPct val="120000"/>
              </a:lnSpc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b="1" dirty="0">
                <a:solidFill>
                  <a:schemeClr val="bg1"/>
                </a:solidFill>
              </a:rPr>
              <a:t>Out of Scope: </a:t>
            </a:r>
            <a:r>
              <a:rPr lang="en-US" dirty="0">
                <a:solidFill>
                  <a:schemeClr val="bg1"/>
                </a:solidFill>
              </a:rPr>
              <a:t>Describe what elements you and the prospect have agreed are outside of the scope of the project, initiative or engagement.</a:t>
            </a:r>
          </a:p>
        </p:txBody>
      </p:sp>
    </p:spTree>
    <p:extLst>
      <p:ext uri="{BB962C8B-B14F-4D97-AF65-F5344CB8AC3E}">
        <p14:creationId xmlns:p14="http://schemas.microsoft.com/office/powerpoint/2010/main" val="13817147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9490</TotalTime>
  <Words>870</Words>
  <Application>Microsoft Macintosh PowerPoint</Application>
  <PresentationFormat>Widescreen</PresentationFormat>
  <Paragraphs>180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Century Gothic</vt:lpstr>
      <vt:lpstr>Trade Gothic Next Cond</vt:lpstr>
      <vt:lpstr>Trade Gothic Next Light</vt:lpstr>
      <vt:lpstr>Office Theme</vt:lpstr>
      <vt:lpstr>PowerPoint Presentation</vt:lpstr>
      <vt:lpstr>PowerPoint Presentation</vt:lpstr>
      <vt:lpstr>PowerPoint Presentation</vt:lpstr>
      <vt:lpstr>Prepared For: Client Name Client Project</vt:lpstr>
      <vt:lpstr>OPPORTUNITY</vt:lpstr>
      <vt:lpstr>PowerPoint Presentation</vt:lpstr>
      <vt:lpstr>SAMPLE ACTIVE VERBS</vt:lpstr>
      <vt:lpstr>PowerPoint Presentation</vt:lpstr>
      <vt:lpstr>PROJECT SCOPE</vt:lpstr>
      <vt:lpstr>PowerPoint Presentation</vt:lpstr>
      <vt:lpstr>PowerPoint Presentation</vt:lpstr>
      <vt:lpstr>PowerPoint Presentation</vt:lpstr>
      <vt:lpstr>PowerPoint Presentation</vt:lpstr>
      <vt:lpstr>Return on Investment For Similar Projects &amp; Initiatives (insert your client examples)</vt:lpstr>
      <vt:lpstr>Case Study: INSERT RESULT-FOCUSED HEADLINE</vt:lpstr>
      <vt:lpstr>BUSINESS CASE</vt:lpstr>
      <vt:lpstr>PowerPoint Presentation</vt:lpstr>
      <vt:lpstr>PowerPoint Presentation</vt:lpstr>
      <vt:lpstr>ADDITIONAL ITEMS YOU MAY WANT TO INCLUDE IN YOUR PROPOSAL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Prepared For: Client Name</dc:title>
  <dc:creator>Microsoft Office User</dc:creator>
  <cp:lastModifiedBy>Joe Hilseberg</cp:lastModifiedBy>
  <cp:revision>76</cp:revision>
  <dcterms:created xsi:type="dcterms:W3CDTF">2021-05-20T12:37:07Z</dcterms:created>
  <dcterms:modified xsi:type="dcterms:W3CDTF">2021-07-02T18:23:29Z</dcterms:modified>
</cp:coreProperties>
</file>